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  <p:sldMasterId id="2147483654" r:id="rId3"/>
  </p:sldMasterIdLst>
  <p:notesMasterIdLst>
    <p:notesMasterId r:id="rId33"/>
  </p:notesMasterIdLst>
  <p:handoutMasterIdLst>
    <p:handoutMasterId r:id="rId34"/>
  </p:handoutMasterIdLst>
  <p:sldIdLst>
    <p:sldId id="292" r:id="rId4"/>
    <p:sldId id="485" r:id="rId5"/>
    <p:sldId id="482" r:id="rId6"/>
    <p:sldId id="486" r:id="rId7"/>
    <p:sldId id="487" r:id="rId8"/>
    <p:sldId id="488" r:id="rId9"/>
    <p:sldId id="489" r:id="rId10"/>
    <p:sldId id="491" r:id="rId11"/>
    <p:sldId id="492" r:id="rId12"/>
    <p:sldId id="490" r:id="rId13"/>
    <p:sldId id="493" r:id="rId14"/>
    <p:sldId id="494" r:id="rId15"/>
    <p:sldId id="495" r:id="rId16"/>
    <p:sldId id="496" r:id="rId17"/>
    <p:sldId id="500" r:id="rId18"/>
    <p:sldId id="498" r:id="rId19"/>
    <p:sldId id="497" r:id="rId20"/>
    <p:sldId id="499" r:id="rId21"/>
    <p:sldId id="501" r:id="rId22"/>
    <p:sldId id="502" r:id="rId23"/>
    <p:sldId id="503" r:id="rId24"/>
    <p:sldId id="504" r:id="rId25"/>
    <p:sldId id="506" r:id="rId26"/>
    <p:sldId id="507" r:id="rId27"/>
    <p:sldId id="508" r:id="rId28"/>
    <p:sldId id="509" r:id="rId29"/>
    <p:sldId id="505" r:id="rId30"/>
    <p:sldId id="510" r:id="rId31"/>
    <p:sldId id="511" r:id="rId32"/>
  </p:sldIdLst>
  <p:sldSz cx="9144000" cy="6858000" type="screen4x3"/>
  <p:notesSz cx="6858000" cy="9144000"/>
  <p:embeddedFontLst>
    <p:embeddedFont>
      <p:font typeface="楷体" panose="02010609060101010101" pitchFamily="49" charset="-122"/>
      <p:regular r:id="rId35"/>
    </p:embeddedFont>
    <p:embeddedFont>
      <p:font typeface="Arial Unicode MS" panose="020B0604020202020204" pitchFamily="34" charset="-122"/>
      <p:regular r:id="rId36"/>
    </p:embeddedFont>
    <p:embeddedFont>
      <p:font typeface="微软雅黑" panose="020B0503020204020204" pitchFamily="34" charset="-122"/>
      <p:regular r:id="rId37"/>
      <p:bold r:id="rId38"/>
    </p:embeddedFont>
    <p:embeddedFont>
      <p:font typeface="黑体" panose="02010609060101010101" pitchFamily="49" charset="-122"/>
      <p:regular r:id="rId39"/>
    </p:embeddedFont>
    <p:embeddedFont>
      <p:font typeface="ＭＳ Ｐゴシック" panose="020B0600070205080204" pitchFamily="34" charset="-128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2">
          <p15:clr>
            <a:srgbClr val="A4A3A4"/>
          </p15:clr>
        </p15:guide>
        <p15:guide id="2" orient="horz" pos="2064">
          <p15:clr>
            <a:srgbClr val="A4A3A4"/>
          </p15:clr>
        </p15:guide>
        <p15:guide id="3" orient="horz" pos="3984">
          <p15:clr>
            <a:srgbClr val="A4A3A4"/>
          </p15:clr>
        </p15:guide>
        <p15:guide id="4" pos="432">
          <p15:clr>
            <a:srgbClr val="A4A3A4"/>
          </p15:clr>
        </p15:guide>
        <p15:guide id="5" pos="3005">
          <p15:clr>
            <a:srgbClr val="A4A3A4"/>
          </p15:clr>
        </p15:guide>
        <p15:guide id="6" pos="54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A249"/>
    <a:srgbClr val="00398E"/>
    <a:srgbClr val="0066FF"/>
    <a:srgbClr val="007A37"/>
    <a:srgbClr val="0054D0"/>
    <a:srgbClr val="CC3300"/>
    <a:srgbClr val="E6E5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6505" autoAdjust="0"/>
  </p:normalViewPr>
  <p:slideViewPr>
    <p:cSldViewPr>
      <p:cViewPr varScale="1">
        <p:scale>
          <a:sx n="97" d="100"/>
          <a:sy n="97" d="100"/>
        </p:scale>
        <p:origin x="1398" y="84"/>
      </p:cViewPr>
      <p:guideLst>
        <p:guide orient="horz" pos="672"/>
        <p:guide orient="horz" pos="2064"/>
        <p:guide orient="horz" pos="3984"/>
        <p:guide pos="432"/>
        <p:guide pos="3005"/>
        <p:guide pos="54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2478" y="57"/>
      </p:cViewPr>
      <p:guideLst>
        <p:guide orient="horz" pos="2880"/>
        <p:guide pos="2160"/>
      </p:guideLst>
    </p:cSldViewPr>
  </p:notesViewPr>
  <p:gridSpacing cx="76198" cy="7619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5.fntdata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itchFamily="34" charset="0"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itchFamily="34" charset="0"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08085F44-E9B9-4029-BDB3-472C6F71DFE0}" type="datetimeFigureOut">
              <a:rPr lang="zh-CN" altLang="en-US"/>
              <a:pPr>
                <a:defRPr/>
              </a:pPr>
              <a:t>2019/6/10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itchFamily="34" charset="0"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charset="0"/>
              <a:buNone/>
              <a:defRPr sz="1200"/>
            </a:lvl1pPr>
          </a:lstStyle>
          <a:p>
            <a:fld id="{AF6BB7B1-DDA3-4659-BAC1-A47A7E8ACAA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3968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2DA307A-3758-43EF-A608-C86D50CC649C}" type="datetimeFigureOut">
              <a:rPr lang="zh-CN" altLang="en-US"/>
              <a:pPr>
                <a:defRPr/>
              </a:pPr>
              <a:t>2019/6/10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2E2F8A7-79D9-42B3-A394-77C7522FB55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703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F8A7-79D9-42B3-A394-77C7522FB558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971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F8A7-79D9-42B3-A394-77C7522FB558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553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F8A7-79D9-42B3-A394-77C7522FB558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355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F8A7-79D9-42B3-A394-77C7522FB558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845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F8A7-79D9-42B3-A394-77C7522FB558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750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F8A7-79D9-42B3-A394-77C7522FB558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630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F8A7-79D9-42B3-A394-77C7522FB558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340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F8A7-79D9-42B3-A394-77C7522FB558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984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F8A7-79D9-42B3-A394-77C7522FB558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867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F8A7-79D9-42B3-A394-77C7522FB558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164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F8A7-79D9-42B3-A394-77C7522FB558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076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F8A7-79D9-42B3-A394-77C7522FB55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495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F8A7-79D9-42B3-A394-77C7522FB558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584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F8A7-79D9-42B3-A394-77C7522FB558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896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F8A7-79D9-42B3-A394-77C7522FB558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971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F8A7-79D9-42B3-A394-77C7522FB558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368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F8A7-79D9-42B3-A394-77C7522FB558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502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F8A7-79D9-42B3-A394-77C7522FB558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442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F8A7-79D9-42B3-A394-77C7522FB558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280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F8A7-79D9-42B3-A394-77C7522FB558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3952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F8A7-79D9-42B3-A394-77C7522FB558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681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F8A7-79D9-42B3-A394-77C7522FB55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731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F8A7-79D9-42B3-A394-77C7522FB55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123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F8A7-79D9-42B3-A394-77C7522FB558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84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F8A7-79D9-42B3-A394-77C7522FB55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627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F8A7-79D9-42B3-A394-77C7522FB55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984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CCFD2D-4D00-9141-B8A8-FE475517CDD9}" type="slidenum">
              <a:rPr lang="en-US" altLang="en-US" sz="1200"/>
              <a:pPr eaLnBrk="1" hangingPunct="1"/>
              <a:t>9</a:t>
            </a:fld>
            <a:endParaRPr lang="en-US" altLang="en-US" sz="1200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en-US" b="1" dirty="0">
                <a:ea typeface="ＭＳ Ｐゴシック" charset="-128"/>
              </a:rPr>
              <a:t>Consider a distributed edit-compile workflow</a:t>
            </a:r>
            <a:r>
              <a:rPr lang="en-US" altLang="en-US" b="1" baseline="0" dirty="0">
                <a:ea typeface="ＭＳ Ｐゴシック" charset="-128"/>
              </a:rPr>
              <a:t> where a user’s laptop computer runs an editor and a server runs make/compiler over a shared filesystem like NFS.</a:t>
            </a:r>
          </a:p>
          <a:p>
            <a:endParaRPr lang="en-US" altLang="en-US" b="1" dirty="0">
              <a:ea typeface="ＭＳ Ｐゴシック" charset="-128"/>
            </a:endParaRPr>
          </a:p>
          <a:p>
            <a:r>
              <a:rPr lang="en-US" altLang="en-US" b="0" baseline="0" dirty="0">
                <a:ea typeface="ＭＳ Ｐゴシック" charset="-128"/>
              </a:rPr>
              <a:t>make examines file modification times, tests whether source file time &gt; object file.</a:t>
            </a:r>
          </a:p>
          <a:p>
            <a:r>
              <a:rPr lang="en-US" altLang="en-US" b="0" i="1" u="sng" baseline="0" dirty="0">
                <a:ea typeface="ＭＳ Ｐゴシック" charset="-128"/>
              </a:rPr>
              <a:t>Should call compiler </a:t>
            </a:r>
            <a:r>
              <a:rPr lang="en-US" altLang="en-US" b="0" baseline="0" dirty="0">
                <a:ea typeface="ＭＳ Ｐゴシック" charset="-128"/>
              </a:rPr>
              <a:t>b/c file edited after a compile.</a:t>
            </a:r>
          </a:p>
        </p:txBody>
      </p:sp>
    </p:spTree>
    <p:extLst>
      <p:ext uri="{BB962C8B-B14F-4D97-AF65-F5344CB8AC3E}">
        <p14:creationId xmlns:p14="http://schemas.microsoft.com/office/powerpoint/2010/main" val="856120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F8A7-79D9-42B3-A394-77C7522FB558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086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3" name="Rectangle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4" name="Rectangle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DD9FEA-11B2-4BA3-9CB2-D57922F7374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3" name="Rectangle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4" name="Rectangle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ED91C3-F8F1-4E2F-A8A2-9B32558A14E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61200-F289-426B-8F61-FD467C5604EC}" type="datetimeFigureOut">
              <a:rPr lang="zh-CN" altLang="en-US"/>
              <a:pPr>
                <a:defRPr/>
              </a:pPr>
              <a:t>2019/6/10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8C173F-F59E-4D2B-8963-217F06F01A1A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996119-B60B-4E6E-A5A9-48BABFAC4E05}" type="datetimeFigureOut">
              <a:rPr lang="zh-CN" altLang="en-US"/>
              <a:pPr>
                <a:defRPr/>
              </a:pPr>
              <a:t>2019/6/10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CC4D37-524D-4457-A08A-6E55641D38B2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CF47FF-FD76-4DC5-B682-876AA8484166}" type="datetimeFigureOut">
              <a:rPr lang="zh-CN" altLang="en-US"/>
              <a:pPr>
                <a:defRPr/>
              </a:pPr>
              <a:t>2019/6/10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BFD4C1-541F-4431-A127-E9833BB2DEF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CD05E0-7F20-4D9B-AD69-D88412A69429}" type="datetimeFigureOut">
              <a:rPr lang="zh-CN" altLang="en-US"/>
              <a:pPr>
                <a:defRPr/>
              </a:pPr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7D3E9D-006D-4979-A0F3-5FEBA4582FF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846435-4E0D-474B-8D65-BCED8751A674}" type="datetimeFigureOut">
              <a:rPr lang="zh-CN" altLang="en-US"/>
              <a:pPr>
                <a:defRPr/>
              </a:pPr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DBA268-ED3F-48E5-80F1-59DE4439D022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14349"/>
            <a:ext cx="7886700" cy="990601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AF2125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SzPct val="80000"/>
              <a:buFont typeface="Wingdings" panose="05000000000000000000" pitchFamily="2" charset="2"/>
              <a:buChar char="n"/>
              <a:defRPr/>
            </a:lvl1pPr>
            <a:lvl2pPr marL="685800" indent="-228600">
              <a:buSzPct val="80000"/>
              <a:buFont typeface="Wingdings" panose="05000000000000000000" pitchFamily="2" charset="2"/>
              <a:buChar char="Ø"/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3F1B7D-F2ED-46AA-826A-3E9CAFE59057}" type="datetimeFigureOut">
              <a:rPr lang="zh-CN" altLang="en-US"/>
              <a:pPr>
                <a:defRPr/>
              </a:pPr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29F960-9120-4F2B-8B80-6CF098A8E256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37C234-A31F-6E4D-8CEC-3EC59E1D3A45}" type="datetime1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111C5-E04E-4942-8174-12BB645D5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763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7805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buFont typeface="Arial" pitchFamily="34" charset="0"/>
              <a:buNone/>
              <a:defRPr sz="1400" noProof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029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 eaLnBrk="1" hangingPunct="1">
              <a:buFont typeface="Arial" pitchFamily="34" charset="0"/>
              <a:buNone/>
              <a:defRPr sz="1400" noProof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030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charset="0"/>
              <a:buNone/>
              <a:defRPr sz="1400"/>
            </a:lvl1pPr>
          </a:lstStyle>
          <a:p>
            <a:fld id="{873AE417-E64B-4056-9656-CFA667116202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2" name="Picture 44"/>
          <p:cNvPicPr>
            <a:picLocks noChangeAspect="1" noChangeArrowheads="1"/>
          </p:cNvPicPr>
          <p:nvPr userDrawn="1"/>
        </p:nvPicPr>
        <p:blipFill>
          <a:blip r:embed="rId3" cstate="print"/>
          <a:srcRect l="19890" r="19890"/>
          <a:stretch>
            <a:fillRect/>
          </a:stretch>
        </p:blipFill>
        <p:spPr bwMode="auto">
          <a:xfrm>
            <a:off x="1588" y="458788"/>
            <a:ext cx="485775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44"/>
          <p:cNvPicPr>
            <a:picLocks noChangeAspect="1" noChangeArrowheads="1"/>
          </p:cNvPicPr>
          <p:nvPr userDrawn="1"/>
        </p:nvPicPr>
        <p:blipFill>
          <a:blip r:embed="rId3" cstate="print"/>
          <a:srcRect l="19890" r="19890"/>
          <a:stretch>
            <a:fillRect/>
          </a:stretch>
        </p:blipFill>
        <p:spPr bwMode="auto">
          <a:xfrm>
            <a:off x="1588" y="638175"/>
            <a:ext cx="485775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44"/>
          <p:cNvPicPr>
            <a:picLocks noChangeAspect="1" noChangeArrowheads="1"/>
          </p:cNvPicPr>
          <p:nvPr userDrawn="1"/>
        </p:nvPicPr>
        <p:blipFill>
          <a:blip r:embed="rId3" cstate="print"/>
          <a:srcRect l="19890" r="19890"/>
          <a:stretch>
            <a:fillRect/>
          </a:stretch>
        </p:blipFill>
        <p:spPr bwMode="auto">
          <a:xfrm>
            <a:off x="1588" y="98425"/>
            <a:ext cx="485775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44"/>
          <p:cNvPicPr>
            <a:picLocks noChangeAspect="1" noChangeArrowheads="1"/>
          </p:cNvPicPr>
          <p:nvPr userDrawn="1"/>
        </p:nvPicPr>
        <p:blipFill>
          <a:blip r:embed="rId3" cstate="print"/>
          <a:srcRect l="19890" r="19890"/>
          <a:stretch>
            <a:fillRect/>
          </a:stretch>
        </p:blipFill>
        <p:spPr bwMode="auto">
          <a:xfrm>
            <a:off x="3175" y="277813"/>
            <a:ext cx="485775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44"/>
          <p:cNvPicPr>
            <a:picLocks noChangeAspect="1" noChangeArrowheads="1"/>
          </p:cNvPicPr>
          <p:nvPr userDrawn="1"/>
        </p:nvPicPr>
        <p:blipFill>
          <a:blip r:embed="rId3" cstate="print"/>
          <a:srcRect l="19890" r="19890"/>
          <a:stretch>
            <a:fillRect/>
          </a:stretch>
        </p:blipFill>
        <p:spPr bwMode="auto">
          <a:xfrm>
            <a:off x="1588" y="819150"/>
            <a:ext cx="485775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4" name="Picture 2" descr="https://cs.xidian.edu.cn/templets/jsj/imgs/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2" y="0"/>
            <a:ext cx="5227608" cy="99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buFont typeface="Arial" pitchFamily="34" charset="0"/>
              <a:buNone/>
              <a:defRPr sz="1400" noProof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029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 eaLnBrk="1" hangingPunct="1">
              <a:buFont typeface="Arial" pitchFamily="34" charset="0"/>
              <a:buNone/>
              <a:defRPr sz="1400" noProof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030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charset="0"/>
              <a:buNone/>
              <a:defRPr sz="1400"/>
            </a:lvl1pPr>
          </a:lstStyle>
          <a:p>
            <a:fld id="{A1D4BA6E-D445-4604-B993-87E4A02471C3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2053" name="Picture 44"/>
          <p:cNvPicPr>
            <a:picLocks noChangeAspect="1" noChangeArrowheads="1"/>
          </p:cNvPicPr>
          <p:nvPr userDrawn="1"/>
        </p:nvPicPr>
        <p:blipFill>
          <a:blip r:embed="rId3" cstate="print"/>
          <a:srcRect l="19890" r="19890"/>
          <a:stretch>
            <a:fillRect/>
          </a:stretch>
        </p:blipFill>
        <p:spPr bwMode="auto">
          <a:xfrm>
            <a:off x="1588" y="458788"/>
            <a:ext cx="485775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44"/>
          <p:cNvPicPr>
            <a:picLocks noChangeAspect="1" noChangeArrowheads="1"/>
          </p:cNvPicPr>
          <p:nvPr userDrawn="1"/>
        </p:nvPicPr>
        <p:blipFill>
          <a:blip r:embed="rId3" cstate="print"/>
          <a:srcRect l="19890" r="19890"/>
          <a:stretch>
            <a:fillRect/>
          </a:stretch>
        </p:blipFill>
        <p:spPr bwMode="auto">
          <a:xfrm>
            <a:off x="1588" y="638175"/>
            <a:ext cx="485775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44"/>
          <p:cNvPicPr>
            <a:picLocks noChangeAspect="1" noChangeArrowheads="1"/>
          </p:cNvPicPr>
          <p:nvPr userDrawn="1"/>
        </p:nvPicPr>
        <p:blipFill>
          <a:blip r:embed="rId3" cstate="print"/>
          <a:srcRect l="19890" r="19890"/>
          <a:stretch>
            <a:fillRect/>
          </a:stretch>
        </p:blipFill>
        <p:spPr bwMode="auto">
          <a:xfrm>
            <a:off x="1588" y="98425"/>
            <a:ext cx="485775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44"/>
          <p:cNvPicPr>
            <a:picLocks noChangeAspect="1" noChangeArrowheads="1"/>
          </p:cNvPicPr>
          <p:nvPr userDrawn="1"/>
        </p:nvPicPr>
        <p:blipFill>
          <a:blip r:embed="rId3" cstate="print"/>
          <a:srcRect l="19890" r="19890"/>
          <a:stretch>
            <a:fillRect/>
          </a:stretch>
        </p:blipFill>
        <p:spPr bwMode="auto">
          <a:xfrm>
            <a:off x="3175" y="277813"/>
            <a:ext cx="485775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44"/>
          <p:cNvPicPr>
            <a:picLocks noChangeAspect="1" noChangeArrowheads="1"/>
          </p:cNvPicPr>
          <p:nvPr userDrawn="1"/>
        </p:nvPicPr>
        <p:blipFill>
          <a:blip r:embed="rId3" cstate="print"/>
          <a:srcRect l="19890" r="19890"/>
          <a:stretch>
            <a:fillRect/>
          </a:stretch>
        </p:blipFill>
        <p:spPr bwMode="auto">
          <a:xfrm>
            <a:off x="1588" y="819150"/>
            <a:ext cx="485775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图片 2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800" y="87313"/>
            <a:ext cx="5232400" cy="83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Font typeface="Arial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7D57ABA3-5EA3-466B-BC50-C68E4E87AD84}" type="datetimeFigureOut">
              <a:rPr lang="zh-CN" altLang="en-US"/>
              <a:pPr>
                <a:defRPr/>
              </a:pPr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Font typeface="Arial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fld id="{123258AE-8F16-4D26-A7E1-CC12D3C96931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3079" name="Rectangle 13"/>
          <p:cNvSpPr>
            <a:spLocks noChangeArrowheads="1"/>
          </p:cNvSpPr>
          <p:nvPr userDrawn="1"/>
        </p:nvSpPr>
        <p:spPr bwMode="auto">
          <a:xfrm>
            <a:off x="4086225" y="180975"/>
            <a:ext cx="5029200" cy="539750"/>
          </a:xfrm>
          <a:prstGeom prst="rect">
            <a:avLst/>
          </a:prstGeom>
          <a:solidFill>
            <a:srgbClr val="C0C0C0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pic>
        <p:nvPicPr>
          <p:cNvPr id="3080" name="Picture 32"/>
          <p:cNvPicPr>
            <a:picLocks noChangeAspect="1" noChangeArrowheads="1"/>
          </p:cNvPicPr>
          <p:nvPr userDrawn="1"/>
        </p:nvPicPr>
        <p:blipFill>
          <a:blip r:embed="rId9" cstate="print"/>
          <a:srcRect l="19890" r="19890"/>
          <a:stretch>
            <a:fillRect/>
          </a:stretch>
        </p:blipFill>
        <p:spPr bwMode="auto">
          <a:xfrm>
            <a:off x="0" y="28575"/>
            <a:ext cx="468313" cy="10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41"/>
          <p:cNvPicPr>
            <a:picLocks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86225" y="28575"/>
            <a:ext cx="50292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2" name="Picture 42"/>
          <p:cNvPicPr>
            <a:picLocks noChangeAspect="1" noChangeArrowheads="1"/>
          </p:cNvPicPr>
          <p:nvPr userDrawn="1"/>
        </p:nvPicPr>
        <p:blipFill>
          <a:blip r:embed="rId9" cstate="print"/>
          <a:srcRect l="19890" r="19890"/>
          <a:stretch>
            <a:fillRect/>
          </a:stretch>
        </p:blipFill>
        <p:spPr bwMode="auto">
          <a:xfrm>
            <a:off x="0" y="173038"/>
            <a:ext cx="468313" cy="10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3" name="Picture 43"/>
          <p:cNvPicPr>
            <a:picLocks noChangeAspect="1" noChangeArrowheads="1"/>
          </p:cNvPicPr>
          <p:nvPr userDrawn="1"/>
        </p:nvPicPr>
        <p:blipFill>
          <a:blip r:embed="rId9" cstate="print"/>
          <a:srcRect l="19890" r="19890"/>
          <a:stretch>
            <a:fillRect/>
          </a:stretch>
        </p:blipFill>
        <p:spPr bwMode="auto">
          <a:xfrm>
            <a:off x="0" y="317500"/>
            <a:ext cx="468313" cy="10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4" name="Picture 44"/>
          <p:cNvPicPr>
            <a:picLocks noChangeAspect="1" noChangeArrowheads="1"/>
          </p:cNvPicPr>
          <p:nvPr userDrawn="1"/>
        </p:nvPicPr>
        <p:blipFill>
          <a:blip r:embed="rId9" cstate="print"/>
          <a:srcRect l="19890" r="19890"/>
          <a:stretch>
            <a:fillRect/>
          </a:stretch>
        </p:blipFill>
        <p:spPr bwMode="auto">
          <a:xfrm>
            <a:off x="0" y="460375"/>
            <a:ext cx="468313" cy="10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5" name="Picture 45"/>
          <p:cNvPicPr>
            <a:picLocks noChangeAspect="1" noChangeArrowheads="1"/>
          </p:cNvPicPr>
          <p:nvPr userDrawn="1"/>
        </p:nvPicPr>
        <p:blipFill>
          <a:blip r:embed="rId9" cstate="print"/>
          <a:srcRect l="19890" r="19890"/>
          <a:stretch>
            <a:fillRect/>
          </a:stretch>
        </p:blipFill>
        <p:spPr bwMode="auto">
          <a:xfrm>
            <a:off x="0" y="604838"/>
            <a:ext cx="468313" cy="10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2"/>
          <p:cNvSpPr txBox="1">
            <a:spLocks noChangeArrowheads="1"/>
          </p:cNvSpPr>
          <p:nvPr userDrawn="1"/>
        </p:nvSpPr>
        <p:spPr>
          <a:xfrm>
            <a:off x="6677025" y="180975"/>
            <a:ext cx="1828800" cy="381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8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0658" name="Picture 2" descr="https://cs.xidian.edu.cn/templets/jsj/imgs/logo.png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4" y="28575"/>
            <a:ext cx="3612439" cy="68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paxosstor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 txBox="1">
            <a:spLocks noChangeArrowheads="1"/>
          </p:cNvSpPr>
          <p:nvPr/>
        </p:nvSpPr>
        <p:spPr bwMode="auto">
          <a:xfrm>
            <a:off x="609704" y="1371654"/>
            <a:ext cx="7543800" cy="228594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algn="ctr" eaLnBrk="1" hangingPunct="1">
              <a:lnSpc>
                <a:spcPct val="14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4800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分布式计算</a:t>
            </a:r>
            <a:endParaRPr lang="en-US" altLang="zh-CN" sz="4800" b="1" dirty="0" smtClean="0">
              <a:solidFill>
                <a:srgbClr val="00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lnSpc>
                <a:spcPct val="14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Distributed Computing</a:t>
            </a:r>
          </a:p>
          <a:p>
            <a:pPr algn="ctr" eaLnBrk="1" hangingPunct="1">
              <a:lnSpc>
                <a:spcPct val="140000"/>
              </a:lnSpc>
              <a:buFont typeface="Arial" panose="020B0604020202020204" pitchFamily="34" charset="0"/>
              <a:buNone/>
              <a:defRPr/>
            </a:pPr>
            <a:endParaRPr lang="en-US" altLang="zh-CN" dirty="0">
              <a:solidFill>
                <a:srgbClr val="00398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147" name="组合 3"/>
          <p:cNvGrpSpPr>
            <a:grpSpLocks/>
          </p:cNvGrpSpPr>
          <p:nvPr/>
        </p:nvGrpSpPr>
        <p:grpSpPr bwMode="auto">
          <a:xfrm>
            <a:off x="-66675" y="6699250"/>
            <a:ext cx="9393238" cy="187325"/>
            <a:chOff x="-67025" y="6699456"/>
            <a:chExt cx="9394234" cy="18782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44798" y="6699456"/>
              <a:ext cx="937200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-57499" y="6747209"/>
              <a:ext cx="937200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-49561" y="6793371"/>
              <a:ext cx="937359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-49561" y="6844308"/>
              <a:ext cx="937359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-67025" y="6887285"/>
              <a:ext cx="937200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981268" y="5163181"/>
            <a:ext cx="5399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第五讲 时钟和分布式共识</a:t>
            </a:r>
            <a:endParaRPr lang="zh-CN" altLang="en-US" sz="3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Straight Connector 7"/>
          <p:cNvCxnSpPr/>
          <p:nvPr/>
        </p:nvCxnSpPr>
        <p:spPr>
          <a:xfrm>
            <a:off x="152516" y="457197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070989" y="367926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主讲人：李龙海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5257800" y="152400"/>
            <a:ext cx="3733800" cy="381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zh-CN" altLang="en-US" sz="2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实现物理时钟同步的方法</a:t>
            </a:r>
          </a:p>
        </p:txBody>
      </p:sp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304912" y="914466"/>
            <a:ext cx="8762770" cy="5029068"/>
          </a:xfrm>
        </p:spPr>
        <p:txBody>
          <a:bodyPr/>
          <a:lstStyle/>
          <a:p>
            <a:pPr>
              <a:spcBef>
                <a:spcPts val="1200"/>
              </a:spcBef>
              <a:buClr>
                <a:srgbClr val="FF0000"/>
              </a:buClr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方法一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：每个节点都定期地与世界标准时间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(UTC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Coordinated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Universal Time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同步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1200"/>
              </a:spcBef>
              <a:buClr>
                <a:srgbClr val="FF0000"/>
              </a:buClr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世界上建了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多个地面短波站，每一秒都向全世界广播一次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UTC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1200"/>
              </a:spcBef>
              <a:buClr>
                <a:srgbClr val="FF0000"/>
              </a:buClr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接收器也可以接收到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UTC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1200"/>
              </a:spcBef>
              <a:buClr>
                <a:srgbClr val="FF0000"/>
              </a:buClr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缺点：（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）成本高；（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）大部分计算机都放在室内，接收不到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UTC</a:t>
            </a:r>
          </a:p>
          <a:p>
            <a:pPr>
              <a:spcBef>
                <a:spcPts val="1200"/>
              </a:spcBef>
              <a:buClr>
                <a:srgbClr val="FF0000"/>
              </a:buClr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定期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地通过网络与时间服务器同步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1200"/>
              </a:spcBef>
              <a:buClr>
                <a:srgbClr val="FF0000"/>
              </a:buClr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时间服务器配备了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接收器。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1200"/>
              </a:spcBef>
              <a:buClr>
                <a:srgbClr val="FF0000"/>
              </a:buClr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需要考虑传输延时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1200"/>
              </a:spcBef>
              <a:buClr>
                <a:srgbClr val="FF0000"/>
              </a:buClr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Group 25"/>
          <p:cNvGrpSpPr/>
          <p:nvPr/>
        </p:nvGrpSpPr>
        <p:grpSpPr>
          <a:xfrm>
            <a:off x="4191010" y="4267178"/>
            <a:ext cx="4711134" cy="2120311"/>
            <a:chOff x="1695538" y="3334634"/>
            <a:chExt cx="4711134" cy="2120311"/>
          </a:xfrm>
        </p:grpSpPr>
        <p:sp>
          <p:nvSpPr>
            <p:cNvPr id="6" name="Rectangle 8"/>
            <p:cNvSpPr>
              <a:spLocks/>
            </p:cNvSpPr>
            <p:nvPr/>
          </p:nvSpPr>
          <p:spPr bwMode="auto">
            <a:xfrm>
              <a:off x="1695538" y="3488254"/>
              <a:ext cx="711733" cy="307777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Arial"/>
                  <a:ea typeface="Gill Sans" pitchFamily="-84" charset="0"/>
                  <a:cs typeface="Arial"/>
                </a:rPr>
                <a:t>Client</a:t>
              </a:r>
            </a:p>
          </p:txBody>
        </p:sp>
        <p:sp>
          <p:nvSpPr>
            <p:cNvPr id="7" name="Rectangle 9"/>
            <p:cNvSpPr>
              <a:spLocks/>
            </p:cNvSpPr>
            <p:nvPr/>
          </p:nvSpPr>
          <p:spPr bwMode="auto">
            <a:xfrm>
              <a:off x="5515315" y="3488254"/>
              <a:ext cx="891357" cy="276999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squar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Arial"/>
                  <a:ea typeface="Gill Sans" pitchFamily="-84" charset="0"/>
                  <a:cs typeface="Arial"/>
                </a:rPr>
                <a:t>Server</a:t>
              </a:r>
              <a:endParaRPr lang="en-US" sz="1800" dirty="0">
                <a:latin typeface="Arial"/>
                <a:ea typeface="Gill Sans" pitchFamily="-84" charset="0"/>
                <a:cs typeface="Arial"/>
              </a:endParaRPr>
            </a:p>
          </p:txBody>
        </p:sp>
        <p:pic>
          <p:nvPicPr>
            <p:cNvPr id="8" name="Picture 10" descr="Mac-Book-Black-On-48x48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5300" y="3334634"/>
              <a:ext cx="609600" cy="609600"/>
            </a:xfrm>
            <a:prstGeom prst="rect">
              <a:avLst/>
            </a:prstGeom>
          </p:spPr>
        </p:pic>
        <p:pic>
          <p:nvPicPr>
            <p:cNvPr id="9" name="Picture 11" descr="server-48x48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715" y="3334634"/>
              <a:ext cx="609600" cy="609600"/>
            </a:xfrm>
            <a:prstGeom prst="rect">
              <a:avLst/>
            </a:prstGeom>
          </p:spPr>
        </p:pic>
        <p:sp>
          <p:nvSpPr>
            <p:cNvPr id="10" name="TextBox 12"/>
            <p:cNvSpPr txBox="1"/>
            <p:nvPr/>
          </p:nvSpPr>
          <p:spPr>
            <a:xfrm rot="373032">
              <a:off x="3253413" y="3819317"/>
              <a:ext cx="16637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1" dirty="0">
                  <a:latin typeface="Arial"/>
                  <a:cs typeface="Arial"/>
                </a:rPr>
                <a:t>Time of day?</a:t>
              </a:r>
            </a:p>
          </p:txBody>
        </p:sp>
        <p:cxnSp>
          <p:nvCxnSpPr>
            <p:cNvPr id="11" name="Straight Connector 13"/>
            <p:cNvCxnSpPr>
              <a:stCxn id="11" idx="2"/>
            </p:cNvCxnSpPr>
            <p:nvPr/>
          </p:nvCxnSpPr>
          <p:spPr>
            <a:xfrm>
              <a:off x="2960100" y="3944234"/>
              <a:ext cx="778" cy="1510711"/>
            </a:xfrm>
            <a:prstGeom prst="line">
              <a:avLst/>
            </a:prstGeom>
            <a:ln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4"/>
            <p:cNvCxnSpPr>
              <a:stCxn id="12" idx="2"/>
            </p:cNvCxnSpPr>
            <p:nvPr/>
          </p:nvCxnSpPr>
          <p:spPr>
            <a:xfrm>
              <a:off x="5210515" y="3944234"/>
              <a:ext cx="0" cy="1481512"/>
            </a:xfrm>
            <a:prstGeom prst="line">
              <a:avLst/>
            </a:prstGeom>
            <a:ln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5"/>
            <p:cNvSpPr txBox="1"/>
            <p:nvPr/>
          </p:nvSpPr>
          <p:spPr>
            <a:xfrm>
              <a:off x="5315793" y="5025636"/>
              <a:ext cx="9767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Time ↓</a:t>
              </a:r>
            </a:p>
          </p:txBody>
        </p:sp>
        <p:cxnSp>
          <p:nvCxnSpPr>
            <p:cNvPr id="14" name="Curved Connector 8"/>
            <p:cNvCxnSpPr/>
            <p:nvPr/>
          </p:nvCxnSpPr>
          <p:spPr>
            <a:xfrm flipH="1" flipV="1">
              <a:off x="2960101" y="4126322"/>
              <a:ext cx="2250414" cy="252159"/>
            </a:xfrm>
            <a:prstGeom prst="straightConnector1">
              <a:avLst/>
            </a:prstGeom>
            <a:ln>
              <a:prstDash val="solid"/>
              <a:headEnd type="arrow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urved Connector 8"/>
            <p:cNvCxnSpPr/>
            <p:nvPr/>
          </p:nvCxnSpPr>
          <p:spPr>
            <a:xfrm flipV="1">
              <a:off x="2960099" y="4636510"/>
              <a:ext cx="2250416" cy="351571"/>
            </a:xfrm>
            <a:prstGeom prst="straightConnector1">
              <a:avLst/>
            </a:prstGeom>
            <a:ln>
              <a:prstDash val="solid"/>
              <a:headEnd type="arrow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23"/>
            <p:cNvSpPr txBox="1"/>
            <p:nvPr/>
          </p:nvSpPr>
          <p:spPr>
            <a:xfrm rot="21147479">
              <a:off x="3457080" y="4397260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1" dirty="0">
                  <a:latin typeface="Arial"/>
                  <a:cs typeface="Arial"/>
                </a:rPr>
                <a:t>2:50 PM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210246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5257800" y="152400"/>
            <a:ext cx="3733800" cy="381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en-US" altLang="zh-CN" sz="2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Cristian</a:t>
            </a:r>
            <a:r>
              <a:rPr lang="zh-CN" altLang="en-US" sz="2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时间同步算法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152516" y="1143060"/>
            <a:ext cx="5447337" cy="50292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Client sends a </a:t>
            </a:r>
            <a:r>
              <a:rPr lang="en-US" sz="2400" b="1" i="1" dirty="0">
                <a:solidFill>
                  <a:schemeClr val="accent6">
                    <a:lumMod val="75000"/>
                  </a:schemeClr>
                </a:solidFill>
              </a:rPr>
              <a:t>request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/>
              <a:t>packet, timestamped with its local clock </a:t>
            </a:r>
            <a:r>
              <a:rPr lang="en-US" sz="2400" i="1" dirty="0" smtClean="0"/>
              <a:t>T</a:t>
            </a:r>
            <a:r>
              <a:rPr lang="en-US" sz="2400" baseline="-25000" dirty="0" smtClean="0"/>
              <a:t>1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Server timestamps its receipt of the request </a:t>
            </a:r>
            <a:r>
              <a:rPr lang="en-US" sz="2400" i="1" dirty="0"/>
              <a:t>T</a:t>
            </a:r>
            <a:r>
              <a:rPr lang="en-US" sz="2400" baseline="-25000" dirty="0"/>
              <a:t>2</a:t>
            </a:r>
            <a:r>
              <a:rPr lang="en-US" sz="2400" dirty="0"/>
              <a:t> with its local </a:t>
            </a:r>
            <a:r>
              <a:rPr lang="en-US" sz="2400" dirty="0" smtClean="0"/>
              <a:t>clock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Server sends a </a:t>
            </a:r>
            <a:r>
              <a:rPr lang="en-US" sz="2400" b="1" i="1" dirty="0">
                <a:solidFill>
                  <a:schemeClr val="accent6">
                    <a:lumMod val="75000"/>
                  </a:schemeClr>
                </a:solidFill>
              </a:rPr>
              <a:t>response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/>
              <a:t>packet with its local clock </a:t>
            </a:r>
            <a:r>
              <a:rPr lang="en-US" sz="2400" i="1" dirty="0"/>
              <a:t>T</a:t>
            </a:r>
            <a:r>
              <a:rPr lang="en-US" sz="2400" baseline="-25000" dirty="0"/>
              <a:t>3</a:t>
            </a:r>
            <a:r>
              <a:rPr lang="en-US" sz="2400" dirty="0"/>
              <a:t> and </a:t>
            </a:r>
            <a:r>
              <a:rPr lang="en-US" sz="2400" i="1" dirty="0" smtClean="0"/>
              <a:t>T</a:t>
            </a:r>
            <a:r>
              <a:rPr lang="en-US" sz="2400" baseline="-25000" dirty="0" smtClean="0"/>
              <a:t>2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Client locally timestamps its receipt of the server’s response </a:t>
            </a:r>
            <a:r>
              <a:rPr lang="en-US" sz="2400" i="1" dirty="0"/>
              <a:t>T</a:t>
            </a:r>
            <a:r>
              <a:rPr lang="en-US" sz="2400" baseline="-25000" dirty="0"/>
              <a:t>4</a:t>
            </a:r>
          </a:p>
        </p:txBody>
      </p:sp>
      <p:sp>
        <p:nvSpPr>
          <p:cNvPr id="1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781917" y="6248460"/>
            <a:ext cx="2133600" cy="212725"/>
          </a:xfrm>
        </p:spPr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9" name="Rectangle 5"/>
          <p:cNvSpPr>
            <a:spLocks/>
          </p:cNvSpPr>
          <p:nvPr/>
        </p:nvSpPr>
        <p:spPr bwMode="auto">
          <a:xfrm>
            <a:off x="5863556" y="1143060"/>
            <a:ext cx="711733" cy="307777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ea typeface="Gill Sans" pitchFamily="-84" charset="0"/>
                <a:cs typeface="Arial"/>
              </a:rPr>
              <a:t>Client</a:t>
            </a:r>
            <a:endParaRPr lang="en-US" dirty="0">
              <a:latin typeface="Arial"/>
              <a:ea typeface="Gill Sans" pitchFamily="-84" charset="0"/>
              <a:cs typeface="Arial"/>
            </a:endParaRPr>
          </a:p>
        </p:txBody>
      </p:sp>
      <p:sp>
        <p:nvSpPr>
          <p:cNvPr id="21" name="Rectangle 6"/>
          <p:cNvSpPr>
            <a:spLocks/>
          </p:cNvSpPr>
          <p:nvPr/>
        </p:nvSpPr>
        <p:spPr bwMode="auto">
          <a:xfrm>
            <a:off x="8024160" y="1155538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Arial"/>
                <a:ea typeface="Gill Sans" pitchFamily="-84" charset="0"/>
                <a:cs typeface="Arial"/>
              </a:rPr>
              <a:t>Server</a:t>
            </a:r>
            <a:endParaRPr lang="en-US" sz="1800" dirty="0">
              <a:latin typeface="Arial"/>
              <a:ea typeface="Gill Sans" pitchFamily="-84" charset="0"/>
              <a:cs typeface="Arial"/>
            </a:endParaRPr>
          </a:p>
        </p:txBody>
      </p:sp>
      <p:pic>
        <p:nvPicPr>
          <p:cNvPr id="22" name="Picture 7" descr="Mac-Book-Black-On-48x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24" y="1479037"/>
            <a:ext cx="609600" cy="609600"/>
          </a:xfrm>
          <a:prstGeom prst="rect">
            <a:avLst/>
          </a:prstGeom>
        </p:spPr>
      </p:pic>
      <p:pic>
        <p:nvPicPr>
          <p:cNvPr id="23" name="Picture 8" descr="server-48x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039" y="1479037"/>
            <a:ext cx="609600" cy="609600"/>
          </a:xfrm>
          <a:prstGeom prst="rect">
            <a:avLst/>
          </a:prstGeom>
        </p:spPr>
      </p:pic>
      <p:cxnSp>
        <p:nvCxnSpPr>
          <p:cNvPr id="24" name="Straight Connector 10"/>
          <p:cNvCxnSpPr/>
          <p:nvPr/>
        </p:nvCxnSpPr>
        <p:spPr>
          <a:xfrm flipH="1">
            <a:off x="6219422" y="208863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11"/>
          <p:cNvCxnSpPr/>
          <p:nvPr/>
        </p:nvCxnSpPr>
        <p:spPr>
          <a:xfrm flipH="1">
            <a:off x="8469838" y="2088637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12"/>
          <p:cNvSpPr txBox="1"/>
          <p:nvPr/>
        </p:nvSpPr>
        <p:spPr>
          <a:xfrm>
            <a:off x="7981467" y="5478871"/>
            <a:ext cx="97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Time ↓</a:t>
            </a:r>
          </a:p>
        </p:txBody>
      </p:sp>
      <p:cxnSp>
        <p:nvCxnSpPr>
          <p:cNvPr id="27" name="Curved Connector 8"/>
          <p:cNvCxnSpPr/>
          <p:nvPr/>
        </p:nvCxnSpPr>
        <p:spPr>
          <a:xfrm flipH="1" flipV="1">
            <a:off x="6219425" y="2572220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8"/>
          <p:cNvCxnSpPr/>
          <p:nvPr/>
        </p:nvCxnSpPr>
        <p:spPr>
          <a:xfrm flipV="1">
            <a:off x="6219241" y="3921679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5782903" y="2353228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b="0" baseline="-25000" dirty="0"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30" name="TextBox 20"/>
          <p:cNvSpPr txBox="1"/>
          <p:nvPr/>
        </p:nvSpPr>
        <p:spPr>
          <a:xfrm>
            <a:off x="8469655" y="2900345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b="0" baseline="-25000" dirty="0">
                <a:latin typeface="Arial" charset="0"/>
                <a:ea typeface="Arial" charset="0"/>
                <a:cs typeface="Arial" charset="0"/>
              </a:rPr>
              <a:t>2</a:t>
            </a:r>
          </a:p>
        </p:txBody>
      </p:sp>
      <p:sp>
        <p:nvSpPr>
          <p:cNvPr id="31" name="TextBox 24"/>
          <p:cNvSpPr txBox="1"/>
          <p:nvPr/>
        </p:nvSpPr>
        <p:spPr>
          <a:xfrm>
            <a:off x="5782903" y="4231354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b="0" baseline="-25000" dirty="0">
                <a:latin typeface="Arial" charset="0"/>
                <a:ea typeface="Arial" charset="0"/>
                <a:cs typeface="Arial" charset="0"/>
              </a:rPr>
              <a:t>4</a:t>
            </a:r>
          </a:p>
        </p:txBody>
      </p:sp>
      <p:sp>
        <p:nvSpPr>
          <p:cNvPr id="32" name="Rectangle 25"/>
          <p:cNvSpPr/>
          <p:nvPr/>
        </p:nvSpPr>
        <p:spPr>
          <a:xfrm rot="805666">
            <a:off x="7563911" y="2515513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0" i="1" dirty="0">
                <a:solidFill>
                  <a:schemeClr val="tx1"/>
                </a:solidFill>
                <a:latin typeface="+mn-lt"/>
              </a:rPr>
              <a:t>T</a:t>
            </a:r>
            <a:r>
              <a:rPr lang="en-US" sz="1800" b="0" baseline="-25000" dirty="0">
                <a:solidFill>
                  <a:schemeClr val="tx1"/>
                </a:solidFill>
                <a:latin typeface="+mn-lt"/>
              </a:rPr>
              <a:t>1</a:t>
            </a:r>
          </a:p>
        </p:txBody>
      </p:sp>
      <p:sp>
        <p:nvSpPr>
          <p:cNvPr id="33" name="TextBox 27"/>
          <p:cNvSpPr txBox="1"/>
          <p:nvPr/>
        </p:nvSpPr>
        <p:spPr>
          <a:xfrm rot="858043">
            <a:off x="6508606" y="23098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Arial" charset="0"/>
                <a:ea typeface="Arial" charset="0"/>
                <a:cs typeface="Arial" charset="0"/>
              </a:rPr>
              <a:t>request:</a:t>
            </a:r>
          </a:p>
        </p:txBody>
      </p:sp>
      <p:grpSp>
        <p:nvGrpSpPr>
          <p:cNvPr id="34" name="Group 29"/>
          <p:cNvGrpSpPr/>
          <p:nvPr/>
        </p:nvGrpSpPr>
        <p:grpSpPr>
          <a:xfrm>
            <a:off x="6320031" y="3717736"/>
            <a:ext cx="2585962" cy="1045932"/>
            <a:chOff x="6277222" y="4197758"/>
            <a:chExt cx="2585962" cy="1045932"/>
          </a:xfrm>
        </p:grpSpPr>
        <p:sp>
          <p:nvSpPr>
            <p:cNvPr id="35" name="TextBox 23"/>
            <p:cNvSpPr txBox="1"/>
            <p:nvPr/>
          </p:nvSpPr>
          <p:spPr>
            <a:xfrm>
              <a:off x="8426846" y="4197758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1" dirty="0">
                  <a:latin typeface="Arial" charset="0"/>
                  <a:ea typeface="Arial" charset="0"/>
                  <a:cs typeface="Arial" charset="0"/>
                </a:rPr>
                <a:t>T</a:t>
              </a:r>
              <a:r>
                <a:rPr lang="en-US" b="0" baseline="-25000" dirty="0">
                  <a:latin typeface="Arial" charset="0"/>
                  <a:ea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36" name="Rectangle 26"/>
            <p:cNvSpPr/>
            <p:nvPr/>
          </p:nvSpPr>
          <p:spPr>
            <a:xfrm rot="20798430">
              <a:off x="7533954" y="4653908"/>
              <a:ext cx="736891" cy="352153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 b="0" i="1">
                  <a:solidFill>
                    <a:schemeClr val="tx1"/>
                  </a:solidFill>
                  <a:latin typeface="+mn-lt"/>
                </a:rPr>
                <a:t>T</a:t>
              </a:r>
              <a:r>
                <a:rPr lang="en-US" sz="1800" b="0" baseline="-25000">
                  <a:solidFill>
                    <a:schemeClr val="tx1"/>
                  </a:solidFill>
                </a:rPr>
                <a:t>2</a:t>
              </a:r>
              <a:r>
                <a:rPr lang="en-US" sz="1800" b="0">
                  <a:solidFill>
                    <a:schemeClr val="tx1"/>
                  </a:solidFill>
                </a:rPr>
                <a:t>,</a:t>
              </a:r>
              <a:r>
                <a:rPr lang="en-US" sz="1800" b="0" i="1">
                  <a:solidFill>
                    <a:schemeClr val="tx1"/>
                  </a:solidFill>
                </a:rPr>
                <a:t>T</a:t>
              </a:r>
              <a:r>
                <a:rPr lang="en-US" sz="1800" b="0" baseline="-25000">
                  <a:solidFill>
                    <a:schemeClr val="tx1"/>
                  </a:solidFill>
                </a:rPr>
                <a:t>3</a:t>
              </a:r>
              <a:endParaRPr lang="en-US" sz="1800" b="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28"/>
            <p:cNvSpPr txBox="1"/>
            <p:nvPr/>
          </p:nvSpPr>
          <p:spPr>
            <a:xfrm rot="20836752">
              <a:off x="6277222" y="4874358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latin typeface="Arial" charset="0"/>
                  <a:ea typeface="Arial" charset="0"/>
                  <a:cs typeface="Arial" charset="0"/>
                </a:rPr>
                <a:t>response:</a:t>
              </a:r>
            </a:p>
          </p:txBody>
        </p:sp>
      </p:grpSp>
      <p:sp>
        <p:nvSpPr>
          <p:cNvPr id="38" name="TextBox 4"/>
          <p:cNvSpPr txBox="1"/>
          <p:nvPr/>
        </p:nvSpPr>
        <p:spPr>
          <a:xfrm>
            <a:off x="189072" y="5541995"/>
            <a:ext cx="7600468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ea typeface="Arial" charset="0"/>
                <a:cs typeface="Arial" charset="0"/>
              </a:rPr>
              <a:t>Network Time Protocol (NTP</a:t>
            </a:r>
            <a:r>
              <a:rPr lang="en-US" sz="2400" i="1" dirty="0" smtClean="0">
                <a:ea typeface="Arial" charset="0"/>
                <a:cs typeface="Arial" charset="0"/>
              </a:rPr>
              <a:t>)</a:t>
            </a:r>
            <a:r>
              <a:rPr lang="zh-CN" altLang="en-US" sz="2400" dirty="0" smtClean="0">
                <a:ea typeface="Arial" charset="0"/>
                <a:cs typeface="Arial" charset="0"/>
              </a:rPr>
              <a:t>就采用了</a:t>
            </a:r>
            <a:r>
              <a:rPr lang="en-US" altLang="zh-CN" sz="2400" dirty="0" smtClean="0">
                <a:ea typeface="Arial" charset="0"/>
                <a:cs typeface="Arial" charset="0"/>
              </a:rPr>
              <a:t>Cristian</a:t>
            </a:r>
            <a:r>
              <a:rPr lang="zh-CN" altLang="en-US" sz="2400" dirty="0" smtClean="0">
                <a:ea typeface="Arial" charset="0"/>
                <a:cs typeface="Arial" charset="0"/>
              </a:rPr>
              <a:t>算法</a:t>
            </a:r>
            <a:endParaRPr lang="en-US" sz="2400" b="0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0007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5257800" y="152400"/>
            <a:ext cx="3733800" cy="381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en-US" altLang="zh-CN" sz="2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Cristian</a:t>
            </a:r>
            <a:r>
              <a:rPr lang="zh-CN" altLang="en-US" sz="2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时间同步算法</a:t>
            </a:r>
          </a:p>
        </p:txBody>
      </p:sp>
      <p:sp>
        <p:nvSpPr>
          <p:cNvPr id="69" name="Content Placeholder 1"/>
          <p:cNvSpPr txBox="1">
            <a:spLocks/>
          </p:cNvSpPr>
          <p:nvPr/>
        </p:nvSpPr>
        <p:spPr bwMode="auto">
          <a:xfrm>
            <a:off x="111746" y="2403445"/>
            <a:ext cx="5090010" cy="1811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marL="742950" indent="-28575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2pPr>
            <a:lvl3pPr marL="11430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3pPr>
            <a:lvl4pPr marL="16002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4pPr>
            <a:lvl5pPr marL="20574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»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-1" charset="0"/>
              <a:buChar char="•"/>
              <a:tabLst/>
              <a:defRPr/>
            </a:pPr>
            <a:r>
              <a:rPr kumimoji="0" lang="zh-CN" altLang="en-US" sz="2600" b="0" i="0" u="none" strike="noStrike" kern="1200" cap="none" spc="-15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ＭＳ Ｐゴシック" pitchFamily="-1" charset="-128"/>
              </a:rPr>
              <a:t>网络往返传输延迟：</a:t>
            </a:r>
            <a:r>
              <a:rPr kumimoji="0" lang="en-US" sz="28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 pitchFamily="-1" charset="-128"/>
              </a:rPr>
              <a:t>𝛿</a:t>
            </a:r>
            <a:r>
              <a:rPr kumimoji="0" lang="en-US" sz="2600" b="1" i="1" u="none" strike="noStrike" kern="1200" cap="none" spc="-15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 pitchFamily="-1" charset="-128"/>
              </a:rPr>
              <a:t> </a:t>
            </a:r>
            <a:r>
              <a:rPr kumimoji="0" lang="en-US" sz="2800" b="0" i="0" u="none" strike="noStrike" kern="1200" cap="none" spc="-15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ＭＳ Ｐゴシック" pitchFamily="-1" charset="-128"/>
              </a:rPr>
              <a:t>= 𝛿</a:t>
            </a:r>
            <a:r>
              <a:rPr kumimoji="0" lang="en-US" sz="2800" b="0" i="0" u="none" strike="noStrike" kern="1200" cap="none" spc="-150" normalizeH="0" baseline="-2500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ＭＳ Ｐゴシック" pitchFamily="-1" charset="-128"/>
              </a:rPr>
              <a:t>req</a:t>
            </a:r>
            <a:r>
              <a:rPr kumimoji="0" lang="en-US" sz="2800" b="0" i="0" u="none" strike="noStrike" kern="1200" cap="none" spc="-15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ＭＳ Ｐゴシック" pitchFamily="-1" charset="-128"/>
              </a:rPr>
              <a:t> + 𝛿</a:t>
            </a:r>
            <a:r>
              <a:rPr kumimoji="0" lang="en-US" sz="2800" b="0" i="0" u="none" strike="noStrike" kern="1200" cap="none" spc="-150" normalizeH="0" baseline="-2500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ＭＳ Ｐゴシック" pitchFamily="-1" charset="-128"/>
              </a:rPr>
              <a:t>resp</a:t>
            </a:r>
            <a:r>
              <a:rPr kumimoji="0" lang="en-US" sz="2800" b="0" i="0" u="none" strike="noStrike" kern="1200" cap="none" spc="-15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ＭＳ Ｐゴシック" pitchFamily="-1" charset="-128"/>
              </a:rPr>
              <a:t> = (</a:t>
            </a:r>
            <a:r>
              <a:rPr kumimoji="0" lang="en-US" sz="2800" b="0" i="1" u="none" strike="noStrike" kern="1200" cap="none" spc="-15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ＭＳ Ｐゴシック" pitchFamily="-1" charset="-128"/>
              </a:rPr>
              <a:t>T</a:t>
            </a:r>
            <a:r>
              <a:rPr kumimoji="0" lang="en-US" sz="2800" b="0" i="0" u="none" strike="noStrike" kern="1200" cap="none" spc="-150" normalizeH="0" baseline="-25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ＭＳ Ｐゴシック" pitchFamily="-1" charset="-128"/>
              </a:rPr>
              <a:t>4</a:t>
            </a:r>
            <a:r>
              <a:rPr kumimoji="0" lang="en-US" sz="2800" b="0" i="0" u="none" strike="noStrike" kern="1200" cap="none" spc="-15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ＭＳ Ｐゴシック" pitchFamily="-1" charset="-128"/>
              </a:rPr>
              <a:t> − </a:t>
            </a:r>
            <a:r>
              <a:rPr kumimoji="0" lang="en-US" sz="2800" b="0" i="1" u="none" strike="noStrike" kern="1200" cap="none" spc="-15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ＭＳ Ｐゴシック" pitchFamily="-1" charset="-128"/>
              </a:rPr>
              <a:t>T</a:t>
            </a:r>
            <a:r>
              <a:rPr kumimoji="0" lang="en-US" sz="2800" b="0" i="0" u="none" strike="noStrike" kern="1200" cap="none" spc="-150" normalizeH="0" baseline="-25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ＭＳ Ｐゴシック" pitchFamily="-1" charset="-128"/>
              </a:rPr>
              <a:t>1</a:t>
            </a:r>
            <a:r>
              <a:rPr kumimoji="0" lang="en-US" sz="2800" b="0" i="0" u="none" strike="noStrike" kern="1200" cap="none" spc="-15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ＭＳ Ｐゴシック" pitchFamily="-1" charset="-128"/>
              </a:rPr>
              <a:t>) − (</a:t>
            </a:r>
            <a:r>
              <a:rPr kumimoji="0" lang="en-US" sz="2800" b="0" i="1" u="none" strike="noStrike" kern="1200" cap="none" spc="-15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ＭＳ Ｐゴシック" pitchFamily="-1" charset="-128"/>
              </a:rPr>
              <a:t>T</a:t>
            </a:r>
            <a:r>
              <a:rPr kumimoji="0" lang="en-US" sz="2800" b="0" i="0" u="none" strike="noStrike" kern="1200" cap="none" spc="-150" normalizeH="0" baseline="-25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ＭＳ Ｐゴシック" pitchFamily="-1" charset="-128"/>
              </a:rPr>
              <a:t>3</a:t>
            </a:r>
            <a:r>
              <a:rPr kumimoji="0" lang="en-US" sz="2800" b="0" i="0" u="none" strike="noStrike" kern="1200" cap="none" spc="-15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ＭＳ Ｐゴシック" pitchFamily="-1" charset="-128"/>
              </a:rPr>
              <a:t> − </a:t>
            </a:r>
            <a:r>
              <a:rPr kumimoji="0" lang="en-US" sz="2800" b="0" i="1" u="none" strike="noStrike" kern="1200" cap="none" spc="-15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ＭＳ Ｐゴシック" pitchFamily="-1" charset="-128"/>
              </a:rPr>
              <a:t>T</a:t>
            </a:r>
            <a:r>
              <a:rPr kumimoji="0" lang="en-US" sz="2800" b="0" i="0" u="none" strike="noStrike" kern="1200" cap="none" spc="-150" normalizeH="0" baseline="-25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ＭＳ Ｐゴシック" pitchFamily="-1" charset="-128"/>
              </a:rPr>
              <a:t>2</a:t>
            </a:r>
            <a:r>
              <a:rPr kumimoji="0" lang="en-US" sz="2800" b="0" i="0" u="none" strike="noStrike" kern="1200" cap="none" spc="-15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ＭＳ Ｐゴシック" pitchFamily="-1" charset="-128"/>
              </a:rPr>
              <a:t>)</a:t>
            </a:r>
          </a:p>
          <a:p>
            <a:pPr marL="342900" marR="0" lvl="0" indent="-342900" algn="l" defTabSz="4572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-1" charset="0"/>
              <a:buChar char="•"/>
              <a:tabLst/>
              <a:defRPr/>
            </a:pPr>
            <a:endParaRPr kumimoji="0" lang="en-US" sz="2600" b="1" i="0" u="none" strike="noStrike" kern="1200" cap="none" spc="-5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ＭＳ Ｐゴシック" pitchFamily="-1" charset="-128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-1" charset="0"/>
              <a:buChar char="•"/>
              <a:tabLst/>
              <a:defRPr/>
            </a:pPr>
            <a:r>
              <a:rPr kumimoji="0" lang="zh-CN" altLang="en-US" sz="2600" b="1" i="0" u="none" strike="noStrike" kern="1200" cap="none" spc="-5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pitchFamily="-1" charset="-128"/>
              </a:rPr>
              <a:t>客户端只知道</a:t>
            </a:r>
            <a:r>
              <a:rPr kumimoji="0" lang="en-US" sz="28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pitchFamily="-1" charset="-128"/>
              </a:rPr>
              <a:t>𝛿</a:t>
            </a:r>
            <a:r>
              <a:rPr kumimoji="0" lang="en-US" sz="2600" b="1" i="0" u="none" strike="noStrike" kern="1200" cap="none" spc="-5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pitchFamily="-1" charset="-128"/>
              </a:rPr>
              <a:t>, </a:t>
            </a:r>
            <a:r>
              <a:rPr kumimoji="0" lang="zh-CN" altLang="en-US" sz="2600" b="1" i="0" u="none" strike="noStrike" kern="1200" cap="none" spc="-5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pitchFamily="-1" charset="-128"/>
              </a:rPr>
              <a:t>不知道</a:t>
            </a:r>
            <a:r>
              <a:rPr kumimoji="0" lang="en-US" sz="2600" b="1" i="0" u="none" strike="noStrike" kern="1200" cap="none" spc="-5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pitchFamily="-1" charset="-128"/>
              </a:rPr>
              <a:t> </a:t>
            </a:r>
            <a:r>
              <a:rPr kumimoji="0" lang="en-US" sz="28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pitchFamily="-1" charset="-128"/>
              </a:rPr>
              <a:t>𝛿</a:t>
            </a:r>
            <a:r>
              <a:rPr kumimoji="0" lang="en-US" sz="2600" b="1" i="0" u="none" strike="noStrike" kern="1200" cap="none" spc="-50" normalizeH="0" baseline="-2500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pitchFamily="-1" charset="-128"/>
              </a:rPr>
              <a:t>resp</a:t>
            </a:r>
            <a:endParaRPr kumimoji="0" lang="en-US" sz="2600" b="1" i="0" u="none" strike="noStrike" kern="1200" cap="none" spc="-5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ＭＳ Ｐゴシック" pitchFamily="-1" charset="-128"/>
            </a:endParaRPr>
          </a:p>
        </p:txBody>
      </p:sp>
      <p:sp>
        <p:nvSpPr>
          <p:cNvPr id="70" name="Slide Number Placeholder 2"/>
          <p:cNvSpPr txBox="1">
            <a:spLocks/>
          </p:cNvSpPr>
          <p:nvPr/>
        </p:nvSpPr>
        <p:spPr>
          <a:xfrm>
            <a:off x="6741147" y="6298677"/>
            <a:ext cx="2133600" cy="2127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Courier New" pitchFamily="-1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Courier New" pitchFamily="-1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Courier New" pitchFamily="-1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Courier New" pitchFamily="-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000" b="1" kern="1200">
                <a:solidFill>
                  <a:schemeClr val="tx1"/>
                </a:solidFill>
                <a:latin typeface="Courier New" pitchFamily="-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000" b="1" kern="1200">
                <a:solidFill>
                  <a:schemeClr val="tx1"/>
                </a:solidFill>
                <a:latin typeface="Courier New" pitchFamily="-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000" b="1" kern="1200">
                <a:solidFill>
                  <a:schemeClr val="tx1"/>
                </a:solidFill>
                <a:latin typeface="Courier New" pitchFamily="-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000" b="1" kern="1200">
                <a:solidFill>
                  <a:schemeClr val="tx1"/>
                </a:solidFill>
                <a:latin typeface="Courier New" pitchFamily="-1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fld id="{729111C5-E04E-4942-8174-12BB645D56A6}" type="slidenum">
              <a:rPr lang="en-US" smtClean="0">
                <a:latin typeface="Arial"/>
              </a:rPr>
              <a:pPr eaLnBrk="1" hangingPunct="1">
                <a:defRPr/>
              </a:pPr>
              <a:t>12</a:t>
            </a:fld>
            <a:endParaRPr lang="en-US">
              <a:latin typeface="Arial"/>
            </a:endParaRPr>
          </a:p>
        </p:txBody>
      </p:sp>
      <p:sp>
        <p:nvSpPr>
          <p:cNvPr id="71" name="Rectangle 5"/>
          <p:cNvSpPr>
            <a:spLocks/>
          </p:cNvSpPr>
          <p:nvPr/>
        </p:nvSpPr>
        <p:spPr bwMode="auto">
          <a:xfrm>
            <a:off x="5822786" y="1193277"/>
            <a:ext cx="711733" cy="307777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2000" b="1">
                <a:solidFill>
                  <a:prstClr val="black"/>
                </a:solidFill>
                <a:latin typeface="Arial"/>
                <a:ea typeface="Gill Sans" pitchFamily="-84" charset="0"/>
                <a:cs typeface="Arial"/>
              </a:rPr>
              <a:t>Client</a:t>
            </a:r>
            <a:endParaRPr lang="en-US" sz="2000" b="1" dirty="0">
              <a:solidFill>
                <a:prstClr val="black"/>
              </a:solidFill>
              <a:latin typeface="Arial"/>
              <a:ea typeface="Gill Sans" pitchFamily="-84" charset="0"/>
              <a:cs typeface="Arial"/>
            </a:endParaRPr>
          </a:p>
        </p:txBody>
      </p:sp>
      <p:sp>
        <p:nvSpPr>
          <p:cNvPr id="72" name="Rectangle 6"/>
          <p:cNvSpPr>
            <a:spLocks/>
          </p:cNvSpPr>
          <p:nvPr/>
        </p:nvSpPr>
        <p:spPr bwMode="auto">
          <a:xfrm>
            <a:off x="7983390" y="1205755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b="1">
                <a:solidFill>
                  <a:prstClr val="black"/>
                </a:solidFill>
                <a:latin typeface="Arial"/>
                <a:ea typeface="Gill Sans" pitchFamily="-84" charset="0"/>
                <a:cs typeface="Arial"/>
              </a:rPr>
              <a:t>Server</a:t>
            </a:r>
            <a:endParaRPr lang="en-US" b="1" dirty="0">
              <a:solidFill>
                <a:prstClr val="black"/>
              </a:solidFill>
              <a:latin typeface="Arial"/>
              <a:ea typeface="Gill Sans" pitchFamily="-84" charset="0"/>
              <a:cs typeface="Arial"/>
            </a:endParaRPr>
          </a:p>
        </p:txBody>
      </p:sp>
      <p:pic>
        <p:nvPicPr>
          <p:cNvPr id="73" name="Picture 7" descr="Mac-Book-Black-On-48x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54" y="1529254"/>
            <a:ext cx="609600" cy="609600"/>
          </a:xfrm>
          <a:prstGeom prst="rect">
            <a:avLst/>
          </a:prstGeom>
        </p:spPr>
      </p:pic>
      <p:pic>
        <p:nvPicPr>
          <p:cNvPr id="74" name="Picture 8" descr="server-48x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269" y="1529254"/>
            <a:ext cx="609600" cy="609600"/>
          </a:xfrm>
          <a:prstGeom prst="rect">
            <a:avLst/>
          </a:prstGeom>
        </p:spPr>
      </p:pic>
      <p:cxnSp>
        <p:nvCxnSpPr>
          <p:cNvPr id="75" name="Straight Connector 10"/>
          <p:cNvCxnSpPr/>
          <p:nvPr/>
        </p:nvCxnSpPr>
        <p:spPr>
          <a:xfrm flipH="1">
            <a:off x="6178652" y="2138854"/>
            <a:ext cx="2" cy="323579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6" name="Straight Connector 11"/>
          <p:cNvCxnSpPr/>
          <p:nvPr/>
        </p:nvCxnSpPr>
        <p:spPr>
          <a:xfrm flipH="1">
            <a:off x="8429068" y="2138854"/>
            <a:ext cx="2" cy="323579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77" name="TextBox 12"/>
          <p:cNvSpPr txBox="1"/>
          <p:nvPr/>
        </p:nvSpPr>
        <p:spPr>
          <a:xfrm>
            <a:off x="7940697" y="5529088"/>
            <a:ext cx="97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2000" b="1" dirty="0">
                <a:solidFill>
                  <a:prstClr val="black"/>
                </a:solidFill>
                <a:ea typeface="Arial" charset="0"/>
                <a:cs typeface="Arial" charset="0"/>
              </a:rPr>
              <a:t>Time ↓</a:t>
            </a:r>
          </a:p>
        </p:txBody>
      </p:sp>
      <p:cxnSp>
        <p:nvCxnSpPr>
          <p:cNvPr id="78" name="Curved Connector 8"/>
          <p:cNvCxnSpPr/>
          <p:nvPr/>
        </p:nvCxnSpPr>
        <p:spPr>
          <a:xfrm flipH="1" flipV="1">
            <a:off x="6178655" y="2622437"/>
            <a:ext cx="2250230" cy="53775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 type="arrow"/>
            <a:tailEnd type="none"/>
          </a:ln>
          <a:effectLst/>
        </p:spPr>
      </p:cxnSp>
      <p:cxnSp>
        <p:nvCxnSpPr>
          <p:cNvPr id="79" name="Curved Connector 8"/>
          <p:cNvCxnSpPr/>
          <p:nvPr/>
        </p:nvCxnSpPr>
        <p:spPr>
          <a:xfrm flipV="1">
            <a:off x="6178471" y="3971896"/>
            <a:ext cx="2250414" cy="535859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 type="arrow"/>
            <a:tailEnd type="none"/>
          </a:ln>
          <a:effectLst/>
        </p:spPr>
      </p:cxnSp>
      <p:sp>
        <p:nvSpPr>
          <p:cNvPr id="80" name="TextBox 19"/>
          <p:cNvSpPr txBox="1"/>
          <p:nvPr/>
        </p:nvSpPr>
        <p:spPr>
          <a:xfrm>
            <a:off x="5742133" y="2403445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2000" i="1" dirty="0">
                <a:solidFill>
                  <a:prstClr val="black"/>
                </a:solidFill>
                <a:ea typeface="Arial" charset="0"/>
                <a:cs typeface="Arial" charset="0"/>
              </a:rPr>
              <a:t>T</a:t>
            </a:r>
            <a:r>
              <a:rPr lang="en-US" sz="2000" baseline="-25000" dirty="0">
                <a:solidFill>
                  <a:prstClr val="black"/>
                </a:solidFill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81" name="TextBox 20"/>
          <p:cNvSpPr txBox="1"/>
          <p:nvPr/>
        </p:nvSpPr>
        <p:spPr>
          <a:xfrm>
            <a:off x="8428885" y="2950562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2000" i="1" dirty="0">
                <a:solidFill>
                  <a:prstClr val="black"/>
                </a:solidFill>
                <a:ea typeface="Arial" charset="0"/>
                <a:cs typeface="Arial" charset="0"/>
              </a:rPr>
              <a:t>T</a:t>
            </a:r>
            <a:r>
              <a:rPr lang="en-US" sz="2000" baseline="-25000" dirty="0">
                <a:solidFill>
                  <a:prstClr val="black"/>
                </a:solidFill>
                <a:ea typeface="Arial" charset="0"/>
                <a:cs typeface="Arial" charset="0"/>
              </a:rPr>
              <a:t>2</a:t>
            </a:r>
          </a:p>
        </p:txBody>
      </p:sp>
      <p:sp>
        <p:nvSpPr>
          <p:cNvPr id="82" name="TextBox 24"/>
          <p:cNvSpPr txBox="1"/>
          <p:nvPr/>
        </p:nvSpPr>
        <p:spPr>
          <a:xfrm>
            <a:off x="5742133" y="4281571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2000" i="1" dirty="0">
                <a:solidFill>
                  <a:prstClr val="black"/>
                </a:solidFill>
                <a:ea typeface="Arial" charset="0"/>
                <a:cs typeface="Arial" charset="0"/>
              </a:rPr>
              <a:t>T</a:t>
            </a:r>
            <a:r>
              <a:rPr lang="en-US" sz="2000" baseline="-25000" dirty="0">
                <a:solidFill>
                  <a:prstClr val="black"/>
                </a:solidFill>
                <a:ea typeface="Arial" charset="0"/>
                <a:cs typeface="Arial" charset="0"/>
              </a:rPr>
              <a:t>4</a:t>
            </a:r>
          </a:p>
        </p:txBody>
      </p:sp>
      <p:cxnSp>
        <p:nvCxnSpPr>
          <p:cNvPr id="83" name="Straight Connector 9"/>
          <p:cNvCxnSpPr/>
          <p:nvPr/>
        </p:nvCxnSpPr>
        <p:spPr>
          <a:xfrm flipH="1">
            <a:off x="6178471" y="3160188"/>
            <a:ext cx="2250414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ash"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30"/>
          <p:cNvCxnSpPr/>
          <p:nvPr/>
        </p:nvCxnSpPr>
        <p:spPr>
          <a:xfrm flipH="1">
            <a:off x="6178471" y="3971896"/>
            <a:ext cx="2250414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ash"/>
            <a:headEnd type="none" w="med" len="med"/>
            <a:tailEnd type="none" w="med" len="med"/>
          </a:ln>
          <a:effectLst/>
        </p:spPr>
      </p:cxnSp>
      <p:sp>
        <p:nvSpPr>
          <p:cNvPr id="85" name="Rectangle 31"/>
          <p:cNvSpPr/>
          <p:nvPr/>
        </p:nvSpPr>
        <p:spPr>
          <a:xfrm rot="805666">
            <a:off x="7523141" y="2565730"/>
            <a:ext cx="471462" cy="352153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US" sz="1800" b="0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86" name="TextBox 32"/>
          <p:cNvSpPr txBox="1"/>
          <p:nvPr/>
        </p:nvSpPr>
        <p:spPr>
          <a:xfrm rot="858043">
            <a:off x="6467836" y="2360041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b="1" dirty="0">
                <a:solidFill>
                  <a:prstClr val="black"/>
                </a:solidFill>
                <a:ea typeface="Arial" charset="0"/>
                <a:cs typeface="Arial" charset="0"/>
              </a:rPr>
              <a:t>request:</a:t>
            </a:r>
          </a:p>
        </p:txBody>
      </p:sp>
      <p:sp>
        <p:nvSpPr>
          <p:cNvPr id="87" name="TextBox 38"/>
          <p:cNvSpPr txBox="1"/>
          <p:nvPr/>
        </p:nvSpPr>
        <p:spPr>
          <a:xfrm>
            <a:off x="8428885" y="3767953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2000" i="1" dirty="0">
                <a:solidFill>
                  <a:prstClr val="black"/>
                </a:solidFill>
                <a:ea typeface="Arial" charset="0"/>
                <a:cs typeface="Arial" charset="0"/>
              </a:rPr>
              <a:t>T</a:t>
            </a:r>
            <a:r>
              <a:rPr lang="en-US" sz="2000" baseline="-25000" dirty="0">
                <a:solidFill>
                  <a:prstClr val="black"/>
                </a:solidFill>
                <a:ea typeface="Arial" charset="0"/>
                <a:cs typeface="Arial" charset="0"/>
              </a:rPr>
              <a:t>3</a:t>
            </a:r>
          </a:p>
        </p:txBody>
      </p:sp>
      <p:sp>
        <p:nvSpPr>
          <p:cNvPr id="88" name="Rectangle 39"/>
          <p:cNvSpPr/>
          <p:nvPr/>
        </p:nvSpPr>
        <p:spPr>
          <a:xfrm rot="20798430">
            <a:off x="7535993" y="4224103"/>
            <a:ext cx="736891" cy="352153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US" sz="1800" b="0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</a:t>
            </a: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US" sz="1800" b="0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89" name="TextBox 40"/>
          <p:cNvSpPr txBox="1"/>
          <p:nvPr/>
        </p:nvSpPr>
        <p:spPr>
          <a:xfrm rot="20836752">
            <a:off x="6279261" y="444455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b="1" dirty="0">
                <a:solidFill>
                  <a:prstClr val="black"/>
                </a:solidFill>
                <a:ea typeface="Arial" charset="0"/>
                <a:cs typeface="Arial" charset="0"/>
              </a:rPr>
              <a:t>response:</a:t>
            </a:r>
          </a:p>
        </p:txBody>
      </p:sp>
      <p:grpSp>
        <p:nvGrpSpPr>
          <p:cNvPr id="90" name="Group 22"/>
          <p:cNvGrpSpPr/>
          <p:nvPr/>
        </p:nvGrpSpPr>
        <p:grpSpPr>
          <a:xfrm>
            <a:off x="5394922" y="2622437"/>
            <a:ext cx="783549" cy="1886263"/>
            <a:chOff x="5435575" y="2876960"/>
            <a:chExt cx="783549" cy="1886263"/>
          </a:xfrm>
        </p:grpSpPr>
        <p:sp>
          <p:nvSpPr>
            <p:cNvPr id="91" name="Left Brace 17"/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TextBox 41"/>
            <p:cNvSpPr txBox="1"/>
            <p:nvPr/>
          </p:nvSpPr>
          <p:spPr>
            <a:xfrm>
              <a:off x="5555563" y="3055845"/>
              <a:ext cx="6270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-15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itchFamily="-1" charset="0"/>
                  <a:ea typeface="+mn-ea"/>
                </a:rPr>
                <a:t>𝛿</a:t>
              </a:r>
              <a:r>
                <a:rPr kumimoji="0" lang="en-US" sz="2400" b="0" i="1" u="none" strike="noStrike" kern="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" charset="0"/>
                  <a:cs typeface="Arial" charset="0"/>
                </a:rPr>
                <a:t>req</a:t>
              </a:r>
              <a:endParaRPr kumimoji="0" lang="en-US" sz="2400" b="0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 charset="0"/>
                <a:cs typeface="Arial" charset="0"/>
              </a:endParaRPr>
            </a:p>
          </p:txBody>
        </p:sp>
        <p:sp>
          <p:nvSpPr>
            <p:cNvPr id="93" name="Left Brace 42"/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TextBox 43"/>
            <p:cNvSpPr txBox="1"/>
            <p:nvPr/>
          </p:nvSpPr>
          <p:spPr>
            <a:xfrm>
              <a:off x="5435575" y="4122673"/>
              <a:ext cx="7296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-15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itchFamily="-1" charset="0"/>
                  <a:ea typeface="+mn-ea"/>
                </a:rPr>
                <a:t>𝛿</a:t>
              </a:r>
              <a:r>
                <a:rPr kumimoji="0" lang="en-US" sz="2400" b="0" i="1" u="none" strike="noStrike" kern="0" cap="none" spc="0" normalizeH="0" baseline="-25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" charset="0"/>
                  <a:cs typeface="Arial" charset="0"/>
                </a:rPr>
                <a:t>resp</a:t>
              </a:r>
              <a:endParaRPr kumimoji="0" lang="en-US" sz="2400" b="0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 charset="0"/>
                <a:cs typeface="Arial" charset="0"/>
              </a:endParaRPr>
            </a:p>
          </p:txBody>
        </p:sp>
      </p:grpSp>
      <p:sp>
        <p:nvSpPr>
          <p:cNvPr id="95" name="Right Arrow 18"/>
          <p:cNvSpPr/>
          <p:nvPr/>
        </p:nvSpPr>
        <p:spPr>
          <a:xfrm>
            <a:off x="5456558" y="4344350"/>
            <a:ext cx="323906" cy="32681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6" name="TextBox 29"/>
          <p:cNvSpPr txBox="1"/>
          <p:nvPr/>
        </p:nvSpPr>
        <p:spPr>
          <a:xfrm>
            <a:off x="950807" y="4215367"/>
            <a:ext cx="3380544" cy="584775"/>
          </a:xfrm>
          <a:prstGeom prst="rect">
            <a:avLst/>
          </a:prstGeom>
          <a:solidFill>
            <a:srgbClr val="F79646">
              <a:lumMod val="20000"/>
              <a:lumOff val="80000"/>
            </a:srgbClr>
          </a:solidFill>
          <a:ln w="28575">
            <a:solidFill>
              <a:sysClr val="windowText" lastClr="000000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 charset="0"/>
                <a:cs typeface="Arial" charset="0"/>
              </a:rPr>
              <a:t>假定</a:t>
            </a: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 charset="0"/>
                <a:cs typeface="Arial" charset="0"/>
              </a:rPr>
              <a:t>: 𝛿</a:t>
            </a:r>
            <a:r>
              <a:rPr kumimoji="0" lang="en-US" sz="2600" b="1" i="0" u="none" strike="noStrike" kern="0" cap="none" spc="0" normalizeH="0" baseline="-2500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 charset="0"/>
                <a:cs typeface="Arial" charset="0"/>
              </a:rPr>
              <a:t>req</a:t>
            </a: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 charset="0"/>
                <a:cs typeface="Arial" charset="0"/>
              </a:rPr>
              <a:t> ≈ 𝛿</a:t>
            </a:r>
            <a:r>
              <a:rPr kumimoji="0" lang="en-US" sz="2600" b="1" i="0" u="none" strike="noStrike" kern="0" cap="none" spc="0" normalizeH="0" baseline="-2500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 charset="0"/>
                <a:cs typeface="Arial" charset="0"/>
              </a:rPr>
              <a:t>resp</a:t>
            </a:r>
            <a:endParaRPr kumimoji="0" lang="en-US" sz="26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Arial" charset="0"/>
              <a:cs typeface="Arial" charset="0"/>
            </a:endParaRPr>
          </a:p>
        </p:txBody>
      </p:sp>
      <p:sp>
        <p:nvSpPr>
          <p:cNvPr id="97" name="TextBox 33"/>
          <p:cNvSpPr txBox="1"/>
          <p:nvPr/>
        </p:nvSpPr>
        <p:spPr>
          <a:xfrm>
            <a:off x="167790" y="1254142"/>
            <a:ext cx="5090010" cy="584775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28575">
            <a:solidFill>
              <a:sysClr val="windowText" lastClr="000000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00" b="1" kern="0" spc="-150" dirty="0" smtClean="0">
                <a:solidFill>
                  <a:prstClr val="black"/>
                </a:solidFill>
                <a:ea typeface="Arial" charset="0"/>
                <a:cs typeface="Arial" charset="0"/>
              </a:rPr>
              <a:t>目标：</a:t>
            </a:r>
            <a:r>
              <a:rPr kumimoji="0" lang="zh-CN" altLang="en-US" sz="2600" b="1" i="0" u="none" strike="noStrike" kern="0" cap="none" spc="-1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 charset="0"/>
                <a:cs typeface="Arial" charset="0"/>
              </a:rPr>
              <a:t>将时钟校正为：</a:t>
            </a:r>
            <a:r>
              <a:rPr kumimoji="0" lang="en-US" sz="2600" b="1" i="1" u="none" strike="noStrike" kern="0" cap="none" spc="-1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 charset="0"/>
                <a:cs typeface="Arial" charset="0"/>
              </a:rPr>
              <a:t>T</a:t>
            </a:r>
            <a:r>
              <a:rPr kumimoji="0" lang="en-US" sz="2600" b="1" i="0" u="none" strike="noStrike" kern="0" cap="none" spc="-15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 charset="0"/>
                <a:cs typeface="Arial" charset="0"/>
              </a:rPr>
              <a:t>3</a:t>
            </a:r>
            <a:r>
              <a:rPr kumimoji="0" lang="en-US" sz="2600" b="1" i="0" u="none" strike="noStrike" kern="0" cap="none" spc="-1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 charset="0"/>
                <a:cs typeface="Arial" charset="0"/>
              </a:rPr>
              <a:t> + 𝛿</a:t>
            </a:r>
            <a:r>
              <a:rPr kumimoji="0" lang="en-US" sz="2600" b="1" i="0" u="none" strike="noStrike" kern="0" cap="none" spc="-150" normalizeH="0" baseline="-2500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 charset="0"/>
                <a:cs typeface="Arial" charset="0"/>
              </a:rPr>
              <a:t>resp</a:t>
            </a:r>
            <a:endParaRPr kumimoji="0" lang="en-US" sz="2600" b="1" i="0" u="none" strike="noStrike" kern="0" cap="none" spc="-15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Arial" charset="0"/>
              <a:cs typeface="Arial" charset="0"/>
            </a:endParaRPr>
          </a:p>
        </p:txBody>
      </p:sp>
      <p:sp>
        <p:nvSpPr>
          <p:cNvPr id="98" name="TextBox 34"/>
          <p:cNvSpPr txBox="1"/>
          <p:nvPr/>
        </p:nvSpPr>
        <p:spPr>
          <a:xfrm>
            <a:off x="531276" y="5257752"/>
            <a:ext cx="4250949" cy="584775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28575">
            <a:solidFill>
              <a:sysClr val="windowText" lastClr="000000"/>
            </a:solidFill>
            <a:prstDash val="sysDash"/>
          </a:ln>
        </p:spPr>
        <p:txBody>
          <a:bodyPr wrap="square" tIns="91440" bIns="9144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0" cap="none" spc="-1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 charset="0"/>
                <a:cs typeface="Arial" charset="0"/>
              </a:rPr>
              <a:t>客户端将时钟设为：</a:t>
            </a:r>
            <a:r>
              <a:rPr kumimoji="0" lang="en-US" sz="2600" b="1" i="1" u="none" strike="noStrike" kern="0" cap="none" spc="-1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 charset="0"/>
                <a:cs typeface="Arial" charset="0"/>
              </a:rPr>
              <a:t>T</a:t>
            </a:r>
            <a:r>
              <a:rPr kumimoji="0" lang="en-US" sz="2600" b="1" i="0" u="none" strike="noStrike" kern="0" cap="none" spc="-15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 charset="0"/>
                <a:cs typeface="Arial" charset="0"/>
              </a:rPr>
              <a:t>3</a:t>
            </a:r>
            <a:r>
              <a:rPr kumimoji="0" lang="en-US" sz="2600" b="1" i="0" u="none" strike="noStrike" kern="0" cap="none" spc="-1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 charset="0"/>
                <a:cs typeface="Arial" charset="0"/>
              </a:rPr>
              <a:t> + ½𝛿</a:t>
            </a:r>
            <a:endParaRPr kumimoji="0" lang="en-US" sz="2600" b="1" i="0" u="none" strike="noStrike" kern="0" cap="none" spc="-15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13589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 animBg="1"/>
      <p:bldP spid="9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5257800" y="152400"/>
            <a:ext cx="3733800" cy="381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en-US" altLang="zh-CN" sz="2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Berkeley</a:t>
            </a:r>
            <a:r>
              <a:rPr lang="zh-CN" altLang="en-US" sz="2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算法</a:t>
            </a:r>
          </a:p>
        </p:txBody>
      </p:sp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304912" y="914466"/>
            <a:ext cx="8762770" cy="1371564"/>
          </a:xfrm>
        </p:spPr>
        <p:txBody>
          <a:bodyPr/>
          <a:lstStyle/>
          <a:p>
            <a:pPr>
              <a:spcBef>
                <a:spcPts val="1200"/>
              </a:spcBef>
              <a:buClr>
                <a:srgbClr val="FF0000"/>
              </a:buClr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假定没有标准时间源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  <a:buClr>
                <a:srgbClr val="FF0000"/>
              </a:buClr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获取集群内各个节点本地时间的平均值：主节点用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Cristian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算法轮询各个节点与自己的时差，然后时差取平均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  <a:buClr>
                <a:srgbClr val="FF0000"/>
              </a:buClr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主节点告诉所有节点都将本地时钟同步到该平均值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5" t="43806" r="21165" b="38519"/>
          <a:stretch>
            <a:fillRect/>
          </a:stretch>
        </p:blipFill>
        <p:spPr bwMode="auto">
          <a:xfrm>
            <a:off x="457308" y="2895614"/>
            <a:ext cx="8491538" cy="389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3"/>
          <p:cNvSpPr txBox="1"/>
          <p:nvPr/>
        </p:nvSpPr>
        <p:spPr>
          <a:xfrm>
            <a:off x="2057466" y="2895614"/>
            <a:ext cx="134524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Master</a:t>
            </a:r>
          </a:p>
        </p:txBody>
      </p:sp>
    </p:spTree>
    <p:extLst>
      <p:ext uri="{BB962C8B-B14F-4D97-AF65-F5344CB8AC3E}">
        <p14:creationId xmlns:p14="http://schemas.microsoft.com/office/powerpoint/2010/main" val="12606921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5257800" y="152400"/>
            <a:ext cx="3733800" cy="381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zh-CN" altLang="en-US" sz="2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逻辑时钟的主要思想</a:t>
            </a:r>
          </a:p>
        </p:txBody>
      </p:sp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304912" y="914466"/>
            <a:ext cx="8762770" cy="5029068"/>
          </a:xfrm>
        </p:spPr>
        <p:txBody>
          <a:bodyPr/>
          <a:lstStyle/>
          <a:p>
            <a:pPr>
              <a:spcBef>
                <a:spcPts val="1200"/>
              </a:spcBef>
              <a:buClr>
                <a:srgbClr val="FF0000"/>
              </a:buClr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由于物理时钟很难做到精确的同步，所以在分布式系统中无法用物理时钟对事件的发生进行排序。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  <a:buClr>
                <a:srgbClr val="FF0000"/>
              </a:buClr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分布式系统中很多问题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关键在于不同的节点对多个事件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发生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顺序达成一致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就可以，并且达成的顺序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不能破坏因果关系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  <a:buClr>
                <a:srgbClr val="FF0000"/>
              </a:buClr>
            </a:pP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Lamport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提出的逻辑时钟概念就是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为了解决分布式系统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中事件的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时序问题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，并且能够保证如果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导致事件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（记为：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➔b</a:t>
            </a:r>
            <a:r>
              <a:rPr lang="zh-CN" altLang="en-US" sz="2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的潜在原因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），则一定有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C(a)&lt;C(b)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C(a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为事件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发生的逻辑时间戳，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C(b)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发生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的逻辑时间戳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81616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5257800" y="152400"/>
            <a:ext cx="3733800" cy="381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zh-CN" altLang="en-US" sz="2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节点维护逻辑时钟的算法</a:t>
            </a:r>
          </a:p>
        </p:txBody>
      </p:sp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304912" y="914466"/>
            <a:ext cx="8762770" cy="5029068"/>
          </a:xfrm>
        </p:spPr>
        <p:txBody>
          <a:bodyPr/>
          <a:lstStyle/>
          <a:p>
            <a:pPr>
              <a:spcBef>
                <a:spcPts val="1200"/>
              </a:spcBef>
              <a:buClr>
                <a:srgbClr val="FF0000"/>
              </a:buClr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每个节点维护一个不断增加的整数作为本地逻辑时钟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  <a:buClr>
                <a:srgbClr val="FF0000"/>
              </a:buClr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节点内事件的发生（消息产生、消息发送、消息接收都是事件）会触发逻辑时钟的增长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  <a:buClr>
                <a:srgbClr val="FF0000"/>
              </a:buClr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 </a:t>
            </a:r>
            <a:r>
              <a:rPr lang="en-US" altLang="zh-CN" sz="24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发出的每个消息都绑定一个二元组：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200"/>
              </a:spcBef>
              <a:buClr>
                <a:srgbClr val="FF0000"/>
              </a:buClr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&lt;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本地逻辑时钟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4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，节点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>
              <a:spcBef>
                <a:spcPts val="1200"/>
              </a:spcBef>
              <a:buClr>
                <a:srgbClr val="FF0000"/>
              </a:buClr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每发生一个新事件就让本地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时钟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>
              <a:spcBef>
                <a:spcPts val="1200"/>
              </a:spcBef>
              <a:buClr>
                <a:srgbClr val="FF0000"/>
              </a:buClr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假定节点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接收到一个消息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，其时间戳为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&lt;C</a:t>
            </a:r>
            <a:r>
              <a:rPr lang="en-US" altLang="zh-CN" sz="24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则节点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将自己的逻辑时间调整为：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200"/>
              </a:spcBef>
              <a:buClr>
                <a:srgbClr val="FF0000"/>
              </a:buClr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en-US" sz="2800" i="1" dirty="0" err="1" smtClean="0">
                <a:sym typeface="Wingdings"/>
              </a:rPr>
              <a:t>C</a:t>
            </a:r>
            <a:r>
              <a:rPr lang="en-US" altLang="zh-CN" sz="2800" i="1" baseline="-25000" dirty="0" err="1" smtClean="0">
                <a:sym typeface="Wingdings"/>
              </a:rPr>
              <a:t>j</a:t>
            </a:r>
            <a:r>
              <a:rPr lang="en-US" altLang="en-US" sz="2800" dirty="0" smtClean="0">
                <a:sym typeface="Wingdings"/>
              </a:rPr>
              <a:t> </a:t>
            </a:r>
            <a:r>
              <a:rPr lang="en-US" altLang="en-US" sz="2800" dirty="0">
                <a:sym typeface="Wingdings"/>
              </a:rPr>
              <a:t>1 + </a:t>
            </a:r>
            <a:r>
              <a:rPr lang="en-US" altLang="en-US" sz="2800" b="1" dirty="0">
                <a:sym typeface="Wingdings"/>
              </a:rPr>
              <a:t>max</a:t>
            </a:r>
            <a:r>
              <a:rPr lang="en-US" altLang="en-US" sz="2800" dirty="0">
                <a:sym typeface="Wingdings"/>
              </a:rPr>
              <a:t>{ </a:t>
            </a:r>
            <a:r>
              <a:rPr lang="en-US" altLang="en-US" sz="2800" i="1" dirty="0" err="1">
                <a:sym typeface="Wingdings"/>
              </a:rPr>
              <a:t>C</a:t>
            </a:r>
            <a:r>
              <a:rPr lang="en-US" altLang="en-US" sz="2800" i="1" baseline="-25000" dirty="0" err="1">
                <a:sym typeface="Wingdings"/>
              </a:rPr>
              <a:t>j</a:t>
            </a:r>
            <a:r>
              <a:rPr lang="en-US" altLang="en-US" sz="2800" dirty="0">
                <a:sym typeface="Wingdings"/>
              </a:rPr>
              <a:t>, </a:t>
            </a:r>
            <a:r>
              <a:rPr lang="en-US" altLang="en-US" sz="2800" dirty="0" smtClean="0">
                <a:sym typeface="Wingdings"/>
              </a:rPr>
              <a:t> </a:t>
            </a:r>
            <a:r>
              <a:rPr lang="en-US" altLang="en-US" sz="2800" i="1" dirty="0" smtClean="0">
                <a:sym typeface="Wingdings"/>
              </a:rPr>
              <a:t>C</a:t>
            </a:r>
            <a:r>
              <a:rPr lang="en-US" altLang="zh-CN" sz="2800" baseline="-25000" dirty="0" smtClean="0">
                <a:sym typeface="Wingdings"/>
              </a:rPr>
              <a:t>i</a:t>
            </a:r>
            <a:r>
              <a:rPr lang="en-US" altLang="en-US" sz="2800" dirty="0" smtClean="0">
                <a:sym typeface="Wingdings"/>
              </a:rPr>
              <a:t> </a:t>
            </a:r>
            <a:r>
              <a:rPr lang="en-US" altLang="en-US" sz="2800" dirty="0">
                <a:sym typeface="Wingdings"/>
              </a:rPr>
              <a:t>}</a:t>
            </a:r>
          </a:p>
          <a:p>
            <a:pPr marL="0" indent="0">
              <a:spcBef>
                <a:spcPts val="1200"/>
              </a:spcBef>
              <a:buClr>
                <a:srgbClr val="FF0000"/>
              </a:buClr>
              <a:buNone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52553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5257800" y="152400"/>
            <a:ext cx="3733800" cy="381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zh-CN" altLang="en-US" sz="2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逻辑时钟的主要思想</a:t>
            </a:r>
          </a:p>
        </p:txBody>
      </p:sp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304912" y="914466"/>
            <a:ext cx="8762770" cy="5029068"/>
          </a:xfrm>
        </p:spPr>
        <p:txBody>
          <a:bodyPr/>
          <a:lstStyle/>
          <a:p>
            <a:pPr>
              <a:spcBef>
                <a:spcPts val="1200"/>
              </a:spcBef>
              <a:buClr>
                <a:srgbClr val="FF0000"/>
              </a:buClr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系统内任意的两个消息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都可以基于时间戳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&lt;C(a), ID(a)&gt;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&lt;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C(b), ID(b)&gt;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比较先后，规则为：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200"/>
              </a:spcBef>
              <a:buClr>
                <a:srgbClr val="FF0000"/>
              </a:buClr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先于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当且仅当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C(a) &lt; C(b) or C(a)=C(b) and ID(a)&gt;ID(b)</a:t>
            </a:r>
          </a:p>
          <a:p>
            <a:pPr>
              <a:spcBef>
                <a:spcPts val="1200"/>
              </a:spcBef>
              <a:buClr>
                <a:srgbClr val="FF0000"/>
              </a:buClr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有了消息比较先后的规则，分布式系统内所有消息都可以进行统一排序。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  <a:buClr>
                <a:srgbClr val="FF0000"/>
              </a:buClr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该排序的性质：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200"/>
              </a:spcBef>
              <a:buClr>
                <a:srgbClr val="FF0000"/>
              </a:buClr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保持了潜在因果关系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导致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，则一定有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C(a)&lt;C(b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 indent="0">
              <a:spcBef>
                <a:spcPts val="1200"/>
              </a:spcBef>
              <a:buClr>
                <a:srgbClr val="FF0000"/>
              </a:buClr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但反过来不成立！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  <a:buClr>
                <a:srgbClr val="FF0000"/>
              </a:buClr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200"/>
              </a:spcBef>
              <a:buClr>
                <a:srgbClr val="FF0000"/>
              </a:buClr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pPr marL="0" indent="0">
              <a:spcBef>
                <a:spcPts val="1200"/>
              </a:spcBef>
              <a:buClr>
                <a:srgbClr val="FF0000"/>
              </a:buClr>
              <a:buNone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772097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191010" y="152400"/>
            <a:ext cx="4800590" cy="381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zh-CN" altLang="en-US" sz="2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多个数据库镜像的一致性问题</a:t>
            </a:r>
          </a:p>
        </p:txBody>
      </p:sp>
      <p:pic>
        <p:nvPicPr>
          <p:cNvPr id="43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97" y="2799524"/>
            <a:ext cx="4610100" cy="2859115"/>
          </a:xfrm>
          <a:prstGeom prst="rect">
            <a:avLst/>
          </a:prstGeom>
        </p:spPr>
      </p:pic>
      <p:sp>
        <p:nvSpPr>
          <p:cNvPr id="44" name="Content Placeholder 42"/>
          <p:cNvSpPr txBox="1">
            <a:spLocks/>
          </p:cNvSpPr>
          <p:nvPr/>
        </p:nvSpPr>
        <p:spPr bwMode="auto">
          <a:xfrm>
            <a:off x="152516" y="924509"/>
            <a:ext cx="8762770" cy="1643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marL="742950" indent="-28575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2pPr>
            <a:lvl3pPr marL="11430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3pPr>
            <a:lvl4pPr marL="16002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4pPr>
            <a:lvl5pPr marL="20574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»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-1" charset="0"/>
              <a:buChar char="•"/>
              <a:tabLst/>
              <a:defRPr/>
            </a:pP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个数据库镜像的同步更新问题</a:t>
            </a:r>
            <a:endParaRPr kumimoji="0" lang="en-US" sz="2600" b="0" i="0" u="none" strike="noStrike" kern="1200" cap="none" spc="-5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marR="0" lvl="1" indent="-285750" algn="l" defTabSz="4572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-1" charset="0"/>
              <a:buChar char="–"/>
              <a:tabLst/>
              <a:defRPr/>
            </a:pPr>
            <a:r>
              <a:rPr kumimoji="0" lang="zh-CN" altLang="en-US" sz="2600" b="0" i="0" u="none" strike="noStrike" kern="1200" cap="none" spc="-5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客户端可以查询任意一个数据库镜像读取数据</a:t>
            </a:r>
            <a:endParaRPr kumimoji="0" lang="en-US" altLang="zh-CN" sz="2600" b="0" i="0" u="none" strike="noStrike" kern="1200" cap="none" spc="-5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marR="0" lvl="1" indent="-285750" algn="l" defTabSz="4572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-1" charset="0"/>
              <a:buChar char="–"/>
              <a:tabLst/>
              <a:defRPr/>
            </a:pPr>
            <a:r>
              <a:rPr kumimoji="0" lang="zh-CN" altLang="en-US" sz="2600" b="0" i="0" u="none" strike="noStrike" kern="1200" cap="none" spc="-5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客户端必须</a:t>
            </a:r>
            <a:r>
              <a:rPr kumimoji="0" lang="zh-CN" altLang="en-US" sz="2600" b="0" i="0" u="none" strike="noStrike" kern="1200" cap="none" spc="-5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向所有的数据库发出数据更新请求</a:t>
            </a:r>
            <a:endParaRPr kumimoji="0" lang="en-US" altLang="zh-CN" sz="2600" b="0" i="0" u="none" strike="noStrike" kern="1200" cap="none" spc="-5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marR="0" lvl="1" indent="-285750" algn="l" defTabSz="4572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-1" charset="0"/>
              <a:buChar char="–"/>
              <a:tabLst/>
              <a:defRPr/>
            </a:pP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noProof="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请求的传输延迟差异造成镜像之间的不同步</a:t>
            </a:r>
            <a:endParaRPr kumimoji="0" lang="en-US" sz="2600" b="0" i="0" u="none" strike="noStrike" kern="1200" cap="none" spc="-5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Can 12"/>
          <p:cNvSpPr/>
          <p:nvPr/>
        </p:nvSpPr>
        <p:spPr>
          <a:xfrm>
            <a:off x="2265959" y="3853624"/>
            <a:ext cx="477288" cy="522315"/>
          </a:xfrm>
          <a:prstGeom prst="can">
            <a:avLst/>
          </a:prstGeom>
          <a:solidFill>
            <a:srgbClr val="9BBB59">
              <a:lumMod val="40000"/>
              <a:lumOff val="60000"/>
            </a:srgbClr>
          </a:solidFill>
          <a:ln w="2857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Can 13"/>
          <p:cNvSpPr/>
          <p:nvPr/>
        </p:nvSpPr>
        <p:spPr>
          <a:xfrm>
            <a:off x="6372477" y="3704609"/>
            <a:ext cx="479259" cy="524472"/>
          </a:xfrm>
          <a:prstGeom prst="can">
            <a:avLst/>
          </a:prstGeom>
          <a:solidFill>
            <a:srgbClr val="9BBB59">
              <a:lumMod val="40000"/>
              <a:lumOff val="60000"/>
            </a:srgbClr>
          </a:solidFill>
          <a:ln w="2857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7" name="Curved Connector 21"/>
          <p:cNvCxnSpPr>
            <a:stCxn id="53" idx="3"/>
            <a:endCxn id="45" idx="0"/>
          </p:cNvCxnSpPr>
          <p:nvPr/>
        </p:nvCxnSpPr>
        <p:spPr>
          <a:xfrm>
            <a:off x="2381297" y="3363740"/>
            <a:ext cx="123306" cy="609206"/>
          </a:xfrm>
          <a:prstGeom prst="curvedConnector2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48" name="Curved Connector 25"/>
          <p:cNvCxnSpPr>
            <a:stCxn id="53" idx="3"/>
            <a:endCxn id="46" idx="2"/>
          </p:cNvCxnSpPr>
          <p:nvPr/>
        </p:nvCxnSpPr>
        <p:spPr>
          <a:xfrm>
            <a:off x="2381297" y="3363740"/>
            <a:ext cx="3991180" cy="603105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49" name="Curved Connector 28"/>
          <p:cNvCxnSpPr>
            <a:stCxn id="54" idx="0"/>
            <a:endCxn id="46" idx="3"/>
          </p:cNvCxnSpPr>
          <p:nvPr/>
        </p:nvCxnSpPr>
        <p:spPr>
          <a:xfrm rot="16200000" flipV="1">
            <a:off x="6427145" y="4414043"/>
            <a:ext cx="657536" cy="287611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50" name="Curved Connector 31"/>
          <p:cNvCxnSpPr>
            <a:stCxn id="54" idx="0"/>
            <a:endCxn id="45" idx="4"/>
          </p:cNvCxnSpPr>
          <p:nvPr/>
        </p:nvCxnSpPr>
        <p:spPr>
          <a:xfrm rot="16200000" flipV="1">
            <a:off x="4435566" y="2422464"/>
            <a:ext cx="771835" cy="4156471"/>
          </a:xfrm>
          <a:prstGeom prst="curvedConnector2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grpSp>
        <p:nvGrpSpPr>
          <p:cNvPr id="51" name="Group 1"/>
          <p:cNvGrpSpPr/>
          <p:nvPr/>
        </p:nvGrpSpPr>
        <p:grpSpPr>
          <a:xfrm>
            <a:off x="1127428" y="2869374"/>
            <a:ext cx="6298876" cy="2725129"/>
            <a:chOff x="1093586" y="3179067"/>
            <a:chExt cx="6298876" cy="2725129"/>
          </a:xfrm>
        </p:grpSpPr>
        <p:sp>
          <p:nvSpPr>
            <p:cNvPr id="52" name="Smiley Face 17"/>
            <p:cNvSpPr/>
            <p:nvPr/>
          </p:nvSpPr>
          <p:spPr>
            <a:xfrm>
              <a:off x="2315705" y="3179067"/>
              <a:ext cx="393700" cy="388158"/>
            </a:xfrm>
            <a:prstGeom prst="smileyFace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TextBox 19"/>
            <p:cNvSpPr txBox="1"/>
            <p:nvPr/>
          </p:nvSpPr>
          <p:spPr>
            <a:xfrm>
              <a:off x="1093586" y="3319490"/>
              <a:ext cx="12538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" charset="0"/>
                  <a:cs typeface="Arial" charset="0"/>
                </a:rPr>
                <a:t>“Deposit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" charset="0"/>
                  <a:cs typeface="Arial" charset="0"/>
                </a:rPr>
                <a:t>$100”</a:t>
              </a:r>
            </a:p>
          </p:txBody>
        </p:sp>
        <p:sp>
          <p:nvSpPr>
            <p:cNvPr id="54" name="TextBox 23"/>
            <p:cNvSpPr txBox="1"/>
            <p:nvPr/>
          </p:nvSpPr>
          <p:spPr>
            <a:xfrm>
              <a:off x="6339289" y="5196310"/>
              <a:ext cx="1053173" cy="70788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" charset="0"/>
                  <a:cs typeface="Arial" charset="0"/>
                </a:rPr>
                <a:t>“Pay 1%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" charset="0"/>
                  <a:cs typeface="Arial" charset="0"/>
                </a:rPr>
                <a:t>interest”</a:t>
              </a:r>
            </a:p>
          </p:txBody>
        </p:sp>
        <p:sp>
          <p:nvSpPr>
            <p:cNvPr id="55" name="Smiley Face 18"/>
            <p:cNvSpPr/>
            <p:nvPr/>
          </p:nvSpPr>
          <p:spPr>
            <a:xfrm>
              <a:off x="5838706" y="5194163"/>
              <a:ext cx="393700" cy="388158"/>
            </a:xfrm>
            <a:prstGeom prst="smileyFace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6" name="TextBox 40"/>
          <p:cNvSpPr txBox="1"/>
          <p:nvPr/>
        </p:nvSpPr>
        <p:spPr>
          <a:xfrm>
            <a:off x="1213103" y="3951788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2000" b="1" dirty="0">
                <a:solidFill>
                  <a:prstClr val="black"/>
                </a:solidFill>
                <a:ea typeface="Arial" charset="0"/>
                <a:cs typeface="Arial" charset="0"/>
              </a:rPr>
              <a:t>$1,000</a:t>
            </a:r>
          </a:p>
        </p:txBody>
      </p:sp>
      <p:sp>
        <p:nvSpPr>
          <p:cNvPr id="57" name="TextBox 41"/>
          <p:cNvSpPr txBox="1"/>
          <p:nvPr/>
        </p:nvSpPr>
        <p:spPr>
          <a:xfrm>
            <a:off x="7061041" y="3665292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2000" b="1" dirty="0">
                <a:solidFill>
                  <a:prstClr val="black"/>
                </a:solidFill>
                <a:ea typeface="Arial" charset="0"/>
                <a:cs typeface="Arial" charset="0"/>
              </a:rPr>
              <a:t>$1,000</a:t>
            </a:r>
          </a:p>
        </p:txBody>
      </p:sp>
      <p:sp>
        <p:nvSpPr>
          <p:cNvPr id="58" name="TextBox 44"/>
          <p:cNvSpPr txBox="1"/>
          <p:nvPr/>
        </p:nvSpPr>
        <p:spPr>
          <a:xfrm>
            <a:off x="1217000" y="4351898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2000" b="1" dirty="0">
                <a:solidFill>
                  <a:srgbClr val="FF0000"/>
                </a:solidFill>
                <a:ea typeface="Arial" charset="0"/>
                <a:cs typeface="Arial" charset="0"/>
              </a:rPr>
              <a:t>$1,100</a:t>
            </a:r>
          </a:p>
        </p:txBody>
      </p:sp>
      <p:sp>
        <p:nvSpPr>
          <p:cNvPr id="59" name="TextBox 45"/>
          <p:cNvSpPr txBox="1"/>
          <p:nvPr/>
        </p:nvSpPr>
        <p:spPr>
          <a:xfrm>
            <a:off x="1227209" y="4754168"/>
            <a:ext cx="940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2000" b="1" dirty="0">
                <a:solidFill>
                  <a:srgbClr val="FF0000"/>
                </a:solidFill>
                <a:ea typeface="Arial" charset="0"/>
                <a:cs typeface="Arial" charset="0"/>
              </a:rPr>
              <a:t>$1,111</a:t>
            </a:r>
          </a:p>
        </p:txBody>
      </p:sp>
      <p:sp>
        <p:nvSpPr>
          <p:cNvPr id="60" name="TextBox 46"/>
          <p:cNvSpPr txBox="1"/>
          <p:nvPr/>
        </p:nvSpPr>
        <p:spPr>
          <a:xfrm>
            <a:off x="7061040" y="4070269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2000" b="1">
                <a:solidFill>
                  <a:srgbClr val="FF0000"/>
                </a:solidFill>
                <a:ea typeface="Arial" charset="0"/>
                <a:cs typeface="Arial" charset="0"/>
              </a:rPr>
              <a:t>$1,010</a:t>
            </a:r>
            <a:endParaRPr lang="en-US" sz="2000" b="1" dirty="0"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61" name="TextBox 47"/>
          <p:cNvSpPr txBox="1"/>
          <p:nvPr/>
        </p:nvSpPr>
        <p:spPr>
          <a:xfrm>
            <a:off x="7068093" y="4470379"/>
            <a:ext cx="95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2000" b="1" dirty="0">
                <a:solidFill>
                  <a:srgbClr val="FF0000"/>
                </a:solidFill>
                <a:ea typeface="Arial" charset="0"/>
                <a:cs typeface="Arial" charset="0"/>
              </a:rPr>
              <a:t>$1,110</a:t>
            </a:r>
          </a:p>
        </p:txBody>
      </p:sp>
    </p:spTree>
    <p:extLst>
      <p:ext uri="{BB962C8B-B14F-4D97-AF65-F5344CB8AC3E}">
        <p14:creationId xmlns:p14="http://schemas.microsoft.com/office/powerpoint/2010/main" val="356215729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8" grpId="1"/>
      <p:bldP spid="59" grpId="0"/>
      <p:bldP spid="60" grpId="0"/>
      <p:bldP spid="60" grpId="1"/>
      <p:bldP spid="6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038614" y="152400"/>
            <a:ext cx="4952986" cy="381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en-US" altLang="zh-CN" sz="2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2PL</a:t>
            </a:r>
            <a:r>
              <a:rPr lang="zh-CN" altLang="en-US" sz="2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两段锁协议解决一致性问题</a:t>
            </a:r>
          </a:p>
        </p:txBody>
      </p:sp>
      <p:sp>
        <p:nvSpPr>
          <p:cNvPr id="44" name="Content Placeholder 42"/>
          <p:cNvSpPr txBox="1">
            <a:spLocks/>
          </p:cNvSpPr>
          <p:nvPr/>
        </p:nvSpPr>
        <p:spPr bwMode="auto">
          <a:xfrm>
            <a:off x="152516" y="924509"/>
            <a:ext cx="8762770" cy="562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marL="742950" indent="-28575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2pPr>
            <a:lvl3pPr marL="11430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3pPr>
            <a:lvl4pPr marL="16002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4pPr>
            <a:lvl5pPr marL="20574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»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buNone/>
            </a:pPr>
            <a:r>
              <a:rPr kumimoji="0" lang="zh-CN" altLang="en-US" sz="2400" b="0" i="0" u="none" strike="noStrike" kern="1200" cap="none" spc="-5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前提</a:t>
            </a:r>
            <a:r>
              <a:rPr kumimoji="0" lang="zh-CN" altLang="en-US" sz="2400" b="0" i="0" u="none" strike="noStrike" kern="1200" cap="none" spc="-5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：假定有</a:t>
            </a:r>
            <a:r>
              <a:rPr kumimoji="0" lang="en-US" altLang="zh-CN" sz="2400" b="0" i="0" u="none" strike="noStrike" kern="1200" cap="none" spc="-5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400" b="0" i="0" u="none" strike="noStrike" kern="1200" cap="none" spc="-5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个数据库镜像服务器，多个客户端都有数据更新需求。</a:t>
            </a:r>
            <a:r>
              <a:rPr lang="zh-CN" altLang="en-US" sz="2400" noProof="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每个服务器都持有一个唯一的锁。</a:t>
            </a:r>
            <a:endParaRPr kumimoji="0" lang="en-US" altLang="zh-CN" sz="2400" b="0" i="0" u="none" strike="noStrike" kern="1200" cap="none" spc="-5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客户端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lvl="0" indent="-457200">
              <a:lnSpc>
                <a:spcPct val="100000"/>
              </a:lnSpc>
              <a:buAutoNum type="arabicParenBoth"/>
            </a:pPr>
            <a:r>
              <a:rPr kumimoji="0" lang="zh-CN" altLang="en-US" sz="2400" b="0" i="0" u="none" strike="noStrike" kern="1200" cap="none" spc="-5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向每个服务器都发出获取锁的请求；  </a:t>
            </a:r>
            <a:endParaRPr kumimoji="0" lang="en-US" altLang="zh-CN" sz="2400" b="0" i="0" u="none" strike="noStrike" kern="1200" cap="none" spc="-5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lvl="0" indent="-457200">
              <a:lnSpc>
                <a:spcPct val="100000"/>
              </a:lnSpc>
              <a:buAutoNum type="arabicParenBoth"/>
            </a:pP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 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能够成功获得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半数以上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服务器的锁， 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THEN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向所有服务器发送自己的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Update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请求；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在所有服务器反馈成功后，释放自己拥有的所有的锁。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ELSE: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释放</a:t>
            </a:r>
            <a:r>
              <a:rPr lang="zh-CN" altLang="en-US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自己拥有的所有的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随机等待一段时间之后，</a:t>
            </a:r>
            <a:r>
              <a:rPr lang="en-US" altLang="zh-CN" sz="2400" dirty="0" err="1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goto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(1)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服务器端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lvl="0" indent="-457200">
              <a:lnSpc>
                <a:spcPct val="100000"/>
              </a:lnSpc>
              <a:buAutoNum type="arabicParenBoth"/>
            </a:pP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接收到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锁请求消息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，如果自己的锁没有发放，则其发放给该客户端；否则返回失败消息。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lvl="0" indent="-457200">
              <a:lnSpc>
                <a:spcPct val="100000"/>
              </a:lnSpc>
              <a:buAutoNum type="arabicParenBoth"/>
            </a:pP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接收到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锁释放消息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，则将自己的锁记为未发放状态。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lvl="0" indent="-457200">
              <a:lnSpc>
                <a:spcPct val="100000"/>
              </a:lnSpc>
              <a:buAutoNum type="arabicParenBoth"/>
            </a:pPr>
            <a:r>
              <a:rPr lang="zh-CN" altLang="en-US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接收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到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Update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消息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，则根据消息参数更新自己的数据库状态。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92949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038614" y="152400"/>
            <a:ext cx="4952986" cy="381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en-US" altLang="zh-CN" sz="2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2PL</a:t>
            </a:r>
            <a:r>
              <a:rPr lang="zh-CN" altLang="en-US" sz="2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两段锁协议解决一致性问题</a:t>
            </a:r>
          </a:p>
        </p:txBody>
      </p:sp>
      <p:sp>
        <p:nvSpPr>
          <p:cNvPr id="44" name="Content Placeholder 42"/>
          <p:cNvSpPr txBox="1">
            <a:spLocks/>
          </p:cNvSpPr>
          <p:nvPr/>
        </p:nvSpPr>
        <p:spPr bwMode="auto">
          <a:xfrm>
            <a:off x="152516" y="924509"/>
            <a:ext cx="8762770" cy="562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marL="742950" indent="-28575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2pPr>
            <a:lvl3pPr marL="11430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3pPr>
            <a:lvl4pPr marL="16002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4pPr>
            <a:lvl5pPr marL="20574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»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buNone/>
            </a:pPr>
            <a:r>
              <a:rPr kumimoji="0" lang="en-US" altLang="zh-CN" sz="2400" b="0" i="0" u="none" strike="noStrike" kern="1200" cap="none" spc="-5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2PL</a:t>
            </a:r>
            <a:r>
              <a:rPr kumimoji="0" lang="zh-CN" altLang="en-US" sz="2400" b="0" i="0" u="none" strike="noStrike" kern="1200" cap="none" spc="-5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协议的优点：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）容忍不同消息的传输延迟不相等，对延迟不设上限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）不同服务器看到的来源于不同客户端的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Update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消息的顺序是一致的，因此不同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的服务器也保持了一致性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）没有死锁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2PL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的缺点：</a:t>
            </a:r>
            <a:endParaRPr lang="en-US" altLang="zh-CN" sz="2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）不能够容忍任何一个服务器节点的失效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）不能容忍客户端的失效（获取了锁，但自己失效了）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）单客户端阻塞问题，即一个客户端获取了锁但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Update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没完成之前，其他客户端都得等待。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）客户端参与度太高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3773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5257800" y="152400"/>
            <a:ext cx="3733800" cy="381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zh-CN" altLang="en-US" sz="2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主要内容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28830" y="1143060"/>
            <a:ext cx="8762770" cy="5181464"/>
          </a:xfrm>
        </p:spPr>
        <p:txBody>
          <a:bodyPr/>
          <a:lstStyle/>
          <a:p>
            <a:pPr marL="0" indent="0">
              <a:spcAft>
                <a:spcPts val="1200"/>
              </a:spcAft>
              <a:buClr>
                <a:srgbClr val="FF0000"/>
              </a:buClr>
              <a:buNone/>
            </a:pPr>
            <a:r>
              <a:rPr lang="zh-CN" altLang="en-US" dirty="0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  <a:buClr>
                <a:srgbClr val="FF0000"/>
              </a:buClr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抽象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  <a:buClr>
                <a:srgbClr val="FF0000"/>
              </a:buClr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物理时钟同步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  <a:buClr>
                <a:srgbClr val="FF0000"/>
              </a:buClr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逻辑时钟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  <a:buClr>
                <a:srgbClr val="FF0000"/>
              </a:buClr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同步模型下的分布式共识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  <a:buClr>
                <a:srgbClr val="FF0000"/>
              </a:buClr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异步模型下的分布式共识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60328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038614" y="152400"/>
            <a:ext cx="4952986" cy="381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zh-CN" altLang="en-US" sz="2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用逻辑时钟解决数据库一致性问题</a:t>
            </a:r>
          </a:p>
        </p:txBody>
      </p:sp>
      <p:sp>
        <p:nvSpPr>
          <p:cNvPr id="44" name="Content Placeholder 42"/>
          <p:cNvSpPr txBox="1">
            <a:spLocks/>
          </p:cNvSpPr>
          <p:nvPr/>
        </p:nvSpPr>
        <p:spPr bwMode="auto">
          <a:xfrm>
            <a:off x="152516" y="762070"/>
            <a:ext cx="8762770" cy="562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marL="742950" indent="-28575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2pPr>
            <a:lvl3pPr marL="11430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3pPr>
            <a:lvl4pPr marL="16002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4pPr>
            <a:lvl5pPr marL="20574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»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buNone/>
            </a:pPr>
            <a:r>
              <a:rPr kumimoji="0" lang="zh-CN" altLang="en-US" sz="2400" b="0" i="0" u="none" strike="noStrike" kern="1200" cap="none" spc="-5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基本思想：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）服务器都维护各自的逻辑时钟，事件发生、接收消息都会触发逻辑时钟的增长；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服务器发送的每个消息都绑定逻辑时间戳；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）客户端将自己的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Update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消息发送给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任意一个服务器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；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服务器收到任意的</a:t>
            </a:r>
            <a:r>
              <a:rPr lang="en-US" altLang="zh-CN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消息，都将其广播给其他服务器；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）每个服务器都维护一个</a:t>
            </a:r>
            <a:r>
              <a:rPr lang="en-US" altLang="zh-CN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队列，队列中的消息按逻辑时间戳排序。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）每个服务器都依次取出</a:t>
            </a:r>
            <a:r>
              <a:rPr lang="en-US" altLang="zh-CN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队列中头部的消息进行处理，即根据消息参数对数据库状态进行更新。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关键点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：如果每个消息都被广播给了所有服务器，那么</a:t>
            </a:r>
            <a:r>
              <a:rPr lang="zh-CN" altLang="en-US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服务器的</a:t>
            </a:r>
            <a:r>
              <a:rPr lang="en-US" altLang="zh-CN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队列中的消息排序都是一致的；按照该顺序更新自己的数据库状态，也能够使数据库保持一致。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前提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：服务器之间消息不会丢失、不会乱序、服务器不会失效。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21449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038614" y="152400"/>
            <a:ext cx="4952986" cy="381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zh-CN" altLang="en-US" sz="2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用逻辑时钟解决数据库一致性问题</a:t>
            </a:r>
          </a:p>
        </p:txBody>
      </p:sp>
      <p:sp>
        <p:nvSpPr>
          <p:cNvPr id="44" name="Content Placeholder 42"/>
          <p:cNvSpPr txBox="1">
            <a:spLocks/>
          </p:cNvSpPr>
          <p:nvPr/>
        </p:nvSpPr>
        <p:spPr bwMode="auto">
          <a:xfrm>
            <a:off x="152516" y="924509"/>
            <a:ext cx="8762770" cy="562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marL="742950" indent="-28575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2pPr>
            <a:lvl3pPr marL="11430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3pPr>
            <a:lvl4pPr marL="16002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4pPr>
            <a:lvl5pPr marL="20574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»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buNone/>
            </a:pPr>
            <a:r>
              <a:rPr kumimoji="0" lang="zh-CN" altLang="en-US" sz="2000" b="0" i="0" u="none" strike="noStrike" kern="1200" cap="none" spc="-5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统一排序消息多播协议：</a:t>
            </a:r>
            <a:endParaRPr kumimoji="0" lang="en-US" altLang="zh-CN" sz="2000" b="0" i="0" u="none" strike="noStrike" kern="1200" cap="none" spc="-5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服务器执行如下协议：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）当收到了一个来自于客户端的</a:t>
            </a:r>
            <a:r>
              <a:rPr lang="en-US" altLang="zh-CN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Update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消息，则将其广播给其他所有服务器（包括自己）；</a:t>
            </a:r>
            <a:endParaRPr lang="en-US" altLang="zh-CN" sz="20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）当收到了一个来自于服务器的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0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）将该消息按时间戳先后顺序放入自己的队列中；</a:t>
            </a:r>
            <a:endParaRPr lang="en-US" altLang="zh-CN" sz="20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）观察队列头部的消息，如果关于该消息尚未广播过 </a:t>
            </a:r>
            <a:r>
              <a:rPr lang="en-US" altLang="zh-CN" sz="2000" dirty="0" err="1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ACK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消息，则向所</a:t>
            </a:r>
            <a:r>
              <a:rPr lang="en-US" altLang="zh-CN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	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有服务器广播</a:t>
            </a: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关于该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消息的</a:t>
            </a:r>
            <a:r>
              <a:rPr lang="en-US" altLang="zh-CN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</a:t>
            </a:r>
            <a:endParaRPr lang="en-US" altLang="zh-CN" sz="20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）当收到一个</a:t>
            </a:r>
            <a:r>
              <a:rPr lang="en-US" altLang="zh-CN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ACK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消息，</a:t>
            </a:r>
            <a:endParaRPr lang="en-US" altLang="zh-CN" sz="20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）将队列中对应的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消息的</a:t>
            </a:r>
            <a:r>
              <a:rPr lang="en-US" altLang="zh-CN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计数加</a:t>
            </a:r>
            <a:r>
              <a:rPr lang="en-US" altLang="zh-CN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观察队列头部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，如果关于该消息已经收到了所有服务</a:t>
            </a:r>
            <a:r>
              <a:rPr lang="en-US" altLang="zh-CN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器的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消息，则将其从队列中取出，并</a:t>
            </a:r>
            <a:r>
              <a:rPr lang="en-US" altLang="zh-CN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执行该</a:t>
            </a:r>
            <a:r>
              <a:rPr lang="en-US" altLang="zh-CN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动作（对数据</a:t>
            </a:r>
            <a:r>
              <a:rPr lang="en-US" altLang="zh-CN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库进行更新）</a:t>
            </a:r>
            <a:endParaRPr lang="en-US" altLang="zh-CN" sz="20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altLang="zh-CN" sz="2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定理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：如果自己队列中处于头部的</a:t>
            </a:r>
            <a:r>
              <a:rPr lang="en-US" altLang="zh-CN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消息收到了所有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消息，则该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消息消息也位于所有节点内部队列的头部。（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用反证法证明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664837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038614" y="152400"/>
            <a:ext cx="4952986" cy="381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zh-CN" altLang="en-US" sz="2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用逻辑时钟解决数据库一致性问题</a:t>
            </a:r>
          </a:p>
        </p:txBody>
      </p:sp>
      <p:sp>
        <p:nvSpPr>
          <p:cNvPr id="44" name="Content Placeholder 42"/>
          <p:cNvSpPr txBox="1">
            <a:spLocks/>
          </p:cNvSpPr>
          <p:nvPr/>
        </p:nvSpPr>
        <p:spPr bwMode="auto">
          <a:xfrm>
            <a:off x="152516" y="924509"/>
            <a:ext cx="8762770" cy="562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marL="742950" indent="-28575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2pPr>
            <a:lvl3pPr marL="11430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3pPr>
            <a:lvl4pPr marL="16002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4pPr>
            <a:lvl5pPr marL="20574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»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buNone/>
            </a:pPr>
            <a:r>
              <a:rPr kumimoji="0" lang="zh-CN" altLang="en-US" sz="2400" b="0" i="0" u="none" strike="noStrike" kern="1200" cap="none" spc="-5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优点：</a:t>
            </a:r>
            <a:endParaRPr kumimoji="0" lang="en-US" altLang="zh-CN" sz="2400" b="0" i="0" u="none" strike="noStrike" kern="1200" cap="none" spc="-5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）简化了客户端的逻辑，单个客户端也不会阻塞其他客户端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）容忍不同消息的传输延迟不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相等，且对延迟不设上限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）容忍客户端失效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altLang="zh-CN" sz="2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缺点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）不能容忍服务器节点失效；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）不能容忍消息丢失和乱序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02952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038614" y="152400"/>
            <a:ext cx="4952986" cy="381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zh-CN" altLang="en-US" sz="2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节点故障容忍的分布式共识协议</a:t>
            </a:r>
          </a:p>
        </p:txBody>
      </p:sp>
      <p:sp>
        <p:nvSpPr>
          <p:cNvPr id="44" name="Content Placeholder 42"/>
          <p:cNvSpPr txBox="1">
            <a:spLocks/>
          </p:cNvSpPr>
          <p:nvPr/>
        </p:nvSpPr>
        <p:spPr bwMode="auto">
          <a:xfrm>
            <a:off x="152516" y="924509"/>
            <a:ext cx="8762770" cy="562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marL="742950" indent="-28575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2pPr>
            <a:lvl3pPr marL="11430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3pPr>
            <a:lvl4pPr marL="16002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4pPr>
            <a:lvl5pPr marL="20574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»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0066FF"/>
              </a:buClr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分布式系统由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个节点构成，其中最多有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个故障节点。每个节点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lang="en-US" altLang="zh-CN" sz="2400" baseline="-25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都有自己的提案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lang="en-US" altLang="zh-CN" sz="2400" baseline="-25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。这些节点之间通过运行“分布式共识协议”以达成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一致的决策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>
              <a:lnSpc>
                <a:spcPct val="100000"/>
              </a:lnSpc>
              <a:buClr>
                <a:srgbClr val="0066FF"/>
              </a:buClr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分布式共识协议必须满足如下条件：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14400" lvl="1" indent="-457200">
              <a:lnSpc>
                <a:spcPct val="100000"/>
              </a:lnSpc>
              <a:buClr>
                <a:srgbClr val="0066FF"/>
              </a:buClr>
              <a:buFont typeface="+mj-lt"/>
              <a:buAutoNum type="arabicPeriod"/>
            </a:pPr>
            <a:r>
              <a:rPr lang="zh-CN" altLang="en-US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终止性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：在</a:t>
            </a:r>
            <a:r>
              <a:rPr lang="zh-CN" altLang="en-US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有限时间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内总能达成一致的决策。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00000"/>
              </a:lnSpc>
              <a:buClr>
                <a:srgbClr val="0066FF"/>
              </a:buClr>
              <a:buFont typeface="+mj-lt"/>
              <a:buAutoNum type="arabicPeriod"/>
            </a:pPr>
            <a:r>
              <a:rPr lang="zh-CN" altLang="en-US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</a:t>
            </a:r>
            <a:r>
              <a:rPr lang="zh-CN" altLang="en-US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最终决策</a:t>
            </a:r>
            <a:r>
              <a:rPr lang="zh-CN" altLang="en-US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结果是相同的。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00000"/>
              </a:lnSpc>
              <a:buClr>
                <a:srgbClr val="0066FF"/>
              </a:buClr>
              <a:buFont typeface="+mj-lt"/>
              <a:buAutoNum type="arabicPeriod"/>
            </a:pPr>
            <a:r>
              <a:rPr lang="zh-CN" altLang="en-US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合法性：决策的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结果必须等于某个进程</a:t>
            </a:r>
            <a:r>
              <a:rPr lang="zh-CN" altLang="en-US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的提案。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00000"/>
              </a:lnSpc>
              <a:buClr>
                <a:srgbClr val="0066FF"/>
              </a:buClr>
              <a:buFont typeface="+mj-lt"/>
              <a:buAutoNum type="arabicPeriod"/>
            </a:pPr>
            <a:endParaRPr lang="en-US" altLang="zh-CN" sz="2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00050">
              <a:lnSpc>
                <a:spcPct val="100000"/>
              </a:lnSpc>
              <a:buClr>
                <a:srgbClr val="0066FF"/>
              </a:buClr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如果用分布式共识协议解决多数据库镜像一致性问题？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57150" indent="0">
              <a:lnSpc>
                <a:spcPct val="100000"/>
              </a:lnSpc>
              <a:buClr>
                <a:srgbClr val="0066FF"/>
              </a:buClr>
              <a:buNone/>
            </a:pP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答：客户端向所有数据库服务器都发送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Update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消息，然后在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服务器之间运行“分布式共识协议”就多个客户端</a:t>
            </a:r>
            <a:r>
              <a:rPr lang="en-US" altLang="zh-CN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消息的消息内容和先后顺序问题达成一致。</a:t>
            </a:r>
            <a:endParaRPr lang="en-US" altLang="zh-CN" sz="2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6584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038614" y="152400"/>
            <a:ext cx="4952986" cy="381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zh-CN" altLang="en-US" sz="2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同步模型下的分布式共识协议</a:t>
            </a:r>
          </a:p>
        </p:txBody>
      </p:sp>
      <p:sp>
        <p:nvSpPr>
          <p:cNvPr id="44" name="Content Placeholder 42"/>
          <p:cNvSpPr txBox="1">
            <a:spLocks/>
          </p:cNvSpPr>
          <p:nvPr/>
        </p:nvSpPr>
        <p:spPr bwMode="auto">
          <a:xfrm>
            <a:off x="152516" y="838268"/>
            <a:ext cx="8839084" cy="562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marL="742950" indent="-28575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2pPr>
            <a:lvl3pPr marL="11430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3pPr>
            <a:lvl4pPr marL="16002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4pPr>
            <a:lvl5pPr marL="20574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»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066FF"/>
              </a:buClr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协议假设：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lnSpc>
                <a:spcPct val="100000"/>
              </a:lnSpc>
              <a:buClr>
                <a:srgbClr val="0066FF"/>
              </a:buClr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）节点构成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：分布式</a:t>
            </a:r>
            <a:r>
              <a:rPr lang="zh-CN" altLang="en-US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系统由</a:t>
            </a:r>
            <a:r>
              <a:rPr lang="en-US" altLang="zh-CN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个节点构成，其中最多有</a:t>
            </a:r>
            <a:r>
              <a:rPr lang="en-US" altLang="zh-CN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个故障节点。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lnSpc>
                <a:spcPct val="100000"/>
              </a:lnSpc>
              <a:buClr>
                <a:srgbClr val="0066FF"/>
              </a:buClr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）同步通信模型假设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：消息传输延迟有上限（不会长于一个周期），消息不会丢失；每个周期都包含一轮消息发送和消息接收过程。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lnSpc>
                <a:spcPct val="100000"/>
              </a:lnSpc>
              <a:buClr>
                <a:srgbClr val="0066FF"/>
              </a:buClr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）推论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：在一个周期内，正常节点广播的消息可以被所有正常节点接收到。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lnSpc>
                <a:spcPct val="100000"/>
              </a:lnSpc>
              <a:buClr>
                <a:srgbClr val="0066FF"/>
              </a:buClr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）故障模式</a:t>
            </a:r>
            <a:r>
              <a:rPr lang="zh-CN" altLang="en-US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：失效停止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模式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7446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038614" y="152400"/>
            <a:ext cx="4952986" cy="381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zh-CN" altLang="en-US" sz="2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同步模型下的分布式共识协议</a:t>
            </a:r>
          </a:p>
        </p:txBody>
      </p:sp>
      <p:sp>
        <p:nvSpPr>
          <p:cNvPr id="44" name="Content Placeholder 42"/>
          <p:cNvSpPr txBox="1">
            <a:spLocks/>
          </p:cNvSpPr>
          <p:nvPr/>
        </p:nvSpPr>
        <p:spPr bwMode="auto">
          <a:xfrm>
            <a:off x="152516" y="838268"/>
            <a:ext cx="8991484" cy="562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marL="742950" indent="-28575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2pPr>
            <a:lvl3pPr marL="11430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3pPr>
            <a:lvl4pPr marL="16002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4pPr>
            <a:lvl5pPr marL="20574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»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066FF"/>
              </a:buClr>
              <a:buNone/>
            </a:pP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协议内容：</a:t>
            </a:r>
            <a:endParaRPr lang="en-US" altLang="zh-CN" sz="28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lnSpc>
                <a:spcPct val="100000"/>
              </a:lnSpc>
              <a:buClr>
                <a:srgbClr val="0066FF"/>
              </a:buClr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初始化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：假定每个节点的提案都是自然数。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每个节点</a:t>
            </a:r>
            <a:r>
              <a:rPr lang="en-US" altLang="zh-CN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400" baseline="-25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定义提案集合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400" baseline="-25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={</a:t>
            </a:r>
            <a:r>
              <a:rPr lang="en-US" altLang="zh-CN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400" baseline="-25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pPr marL="0" indent="0">
              <a:lnSpc>
                <a:spcPct val="100000"/>
              </a:lnSpc>
              <a:buClr>
                <a:srgbClr val="0066FF"/>
              </a:buClr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协议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：每个节点按周期运行如下逻辑，共运行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f+1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个周期：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lnSpc>
                <a:spcPct val="100000"/>
              </a:lnSpc>
              <a:buClr>
                <a:srgbClr val="0066FF"/>
              </a:buClr>
              <a:buNone/>
            </a:pP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）将自己的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集合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尚未广播过的值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广播给其他所有节点；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lnSpc>
                <a:spcPct val="100000"/>
              </a:lnSpc>
              <a:buClr>
                <a:srgbClr val="0066FF"/>
              </a:buClr>
              <a:buNone/>
            </a:pP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）从其他节点接收到的提案值都放入集合</a:t>
            </a: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400" baseline="-25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（去掉重复的值）。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Clr>
                <a:srgbClr val="0066FF"/>
              </a:buClr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结束处理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marL="0" indent="0">
              <a:lnSpc>
                <a:spcPct val="100000"/>
              </a:lnSpc>
              <a:buClr>
                <a:srgbClr val="0066FF"/>
              </a:buClr>
              <a:buNone/>
            </a:pPr>
            <a:r>
              <a:rPr lang="en-US" altLang="zh-CN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f+1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个周期后，每个节点都取</a:t>
            </a:r>
            <a:r>
              <a:rPr lang="zh-CN" altLang="en-US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集合</a:t>
            </a:r>
            <a:r>
              <a:rPr lang="en-US" altLang="zh-CN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400" baseline="-25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中最大（或最小）的值作为最终提案。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Clr>
                <a:srgbClr val="0066FF"/>
              </a:buClr>
              <a:buNone/>
            </a:pPr>
            <a:endParaRPr lang="en-US" altLang="zh-CN" sz="2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lnSpc>
                <a:spcPct val="100000"/>
              </a:lnSpc>
              <a:buClr>
                <a:srgbClr val="0066FF"/>
              </a:buClr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定理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：按照以上协议运行结束后，每个节点获得的集合</a:t>
            </a:r>
            <a:r>
              <a:rPr lang="en-US" altLang="zh-CN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是相同的。</a:t>
            </a:r>
            <a:endParaRPr lang="en-US" altLang="zh-CN" sz="2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lnSpc>
                <a:spcPct val="100000"/>
              </a:lnSpc>
              <a:buClr>
                <a:srgbClr val="0066FF"/>
              </a:buClr>
              <a:buNone/>
            </a:pPr>
            <a:r>
              <a:rPr lang="zh-CN" altLang="en-US" sz="2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（提示：用反证法证明）</a:t>
            </a:r>
            <a:endParaRPr lang="en-US" altLang="zh-CN" sz="2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8641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038614" y="152400"/>
            <a:ext cx="4952986" cy="381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zh-CN" altLang="en-US" sz="2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异步模型下的分布式共识协议</a:t>
            </a:r>
          </a:p>
        </p:txBody>
      </p:sp>
      <p:sp>
        <p:nvSpPr>
          <p:cNvPr id="44" name="Content Placeholder 42"/>
          <p:cNvSpPr txBox="1">
            <a:spLocks/>
          </p:cNvSpPr>
          <p:nvPr/>
        </p:nvSpPr>
        <p:spPr bwMode="auto">
          <a:xfrm>
            <a:off x="152516" y="838268"/>
            <a:ext cx="8991484" cy="562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marL="742950" indent="-28575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2pPr>
            <a:lvl3pPr marL="11430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3pPr>
            <a:lvl4pPr marL="16002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4pPr>
            <a:lvl5pPr marL="20574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»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066FF"/>
              </a:buClr>
              <a:buNone/>
            </a:pPr>
            <a:endParaRPr lang="en-US" altLang="zh-CN" sz="28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lnSpc>
                <a:spcPct val="100000"/>
              </a:lnSpc>
              <a:buClr>
                <a:srgbClr val="0066FF"/>
              </a:buClr>
              <a:buNone/>
            </a:pPr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FLP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定理：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在异步通信模型下，只要有一个节点失效（失效停止模式，或拜占庭模式），就无法达成共识。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lnSpc>
                <a:spcPct val="100000"/>
              </a:lnSpc>
              <a:buClr>
                <a:srgbClr val="0066FF"/>
              </a:buClr>
              <a:buNone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lnSpc>
                <a:spcPct val="100000"/>
              </a:lnSpc>
              <a:buClr>
                <a:srgbClr val="0066FF"/>
              </a:buClr>
              <a:buNone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简单证明：？？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lnSpc>
                <a:spcPct val="100000"/>
              </a:lnSpc>
              <a:buClr>
                <a:srgbClr val="0066FF"/>
              </a:buClr>
              <a:buNone/>
            </a:pPr>
            <a:endParaRPr lang="en-US" altLang="zh-CN" sz="28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lnSpc>
                <a:spcPct val="100000"/>
              </a:lnSpc>
              <a:buClr>
                <a:srgbClr val="0066FF"/>
              </a:buClr>
              <a:buNone/>
            </a:pPr>
            <a:endParaRPr lang="en-US" altLang="zh-CN" sz="2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2195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191010" y="152400"/>
            <a:ext cx="4800590" cy="381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en-US" altLang="zh-CN" sz="2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CAP</a:t>
            </a:r>
            <a:r>
              <a:rPr lang="zh-CN" altLang="en-US" sz="2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定理</a:t>
            </a:r>
          </a:p>
        </p:txBody>
      </p:sp>
      <p:sp>
        <p:nvSpPr>
          <p:cNvPr id="44" name="Content Placeholder 42"/>
          <p:cNvSpPr txBox="1">
            <a:spLocks/>
          </p:cNvSpPr>
          <p:nvPr/>
        </p:nvSpPr>
        <p:spPr bwMode="auto">
          <a:xfrm>
            <a:off x="152516" y="924509"/>
            <a:ext cx="8762770" cy="235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rmAutofit fontScale="85000" lnSpcReduction="10000"/>
          </a:bodyPr>
          <a:lstStyle>
            <a:lvl1pPr marL="342900" indent="-3429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marL="742950" indent="-28575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2pPr>
            <a:lvl3pPr marL="11430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3pPr>
            <a:lvl4pPr marL="16002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4pPr>
            <a:lvl5pPr marL="2057400" indent="-22860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»"/>
              <a:defRPr sz="26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-1" charset="0"/>
              <a:buChar char="•"/>
              <a:tabLst/>
              <a:defRPr/>
            </a:pPr>
            <a:r>
              <a:rPr kumimoji="0" lang="en-US" altLang="zh-CN" sz="2600" b="0" i="0" u="none" strike="noStrike" kern="1200" cap="none" spc="-50" normalizeH="0" baseline="0" noProof="0" dirty="0" err="1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Consistensy</a:t>
            </a:r>
            <a:r>
              <a:rPr kumimoji="0" lang="en-US" altLang="zh-CN" sz="2600" b="0" i="0" u="none" strike="noStrike" kern="1200" cap="none" spc="-5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zh-CN" altLang="en-US" sz="2600" b="0" i="0" u="none" strike="noStrike" kern="1200" cap="none" spc="-5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r>
              <a:rPr kumimoji="0" lang="en-US" altLang="zh-CN" sz="2600" b="0" i="0" u="none" strike="noStrike" kern="1200" cap="none" spc="-5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0" lang="zh-CN" altLang="en-US" sz="2600" b="0" i="0" u="none" strike="noStrike" kern="1200" cap="none" spc="-5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：所有镜像的数据保持一致</a:t>
            </a:r>
            <a:endParaRPr kumimoji="0" lang="en-US" altLang="zh-CN" sz="2600" b="0" i="0" u="none" strike="noStrike" kern="1200" cap="none" spc="-5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-1" charset="0"/>
              <a:buChar char="•"/>
              <a:tabLst/>
              <a:defRPr/>
            </a:pPr>
            <a:r>
              <a:rPr kumimoji="0" lang="en-US" altLang="zh-CN" sz="2600" b="0" i="0" u="none" strike="noStrike" kern="1200" cap="none" spc="-5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Partition Tolerance(</a:t>
            </a:r>
            <a:r>
              <a:rPr lang="zh-CN" altLang="en-US" noProof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割断容忍性</a:t>
            </a:r>
            <a:r>
              <a:rPr kumimoji="0" lang="en-US" altLang="zh-CN" sz="2600" b="0" i="0" u="none" strike="noStrike" kern="1200" cap="none" spc="-5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0" lang="zh-CN" altLang="en-US" sz="2600" b="0" i="0" u="none" strike="noStrike" kern="1200" cap="none" spc="-5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：允许部分节点与其它节点断裂</a:t>
            </a:r>
            <a:endParaRPr kumimoji="0" lang="en-US" altLang="zh-CN" sz="2600" b="0" i="0" u="none" strike="noStrike" kern="1200" cap="none" spc="-5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-1" charset="0"/>
              <a:buChar char="•"/>
              <a:tabLst/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Availability(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可用性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：发出的请求在规定时间段内总能返回结果（请求响应延时短，可用性高；否则可用性低）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-1" charset="0"/>
              <a:buChar char="•"/>
              <a:tabLst/>
              <a:defRPr/>
            </a:pPr>
            <a:r>
              <a:rPr kumimoji="0" lang="en-US" altLang="zh-CN" sz="2600" b="0" i="0" u="none" strike="noStrike" kern="1200" cap="none" spc="-5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CAP</a:t>
            </a:r>
            <a:r>
              <a:rPr kumimoji="0" lang="zh-CN" altLang="en-US" sz="2600" b="0" i="0" u="none" strike="noStrike" kern="1200" cap="none" spc="-5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定理：在设计分布式系统时，三者只能取其二，不能三者兼得。</a:t>
            </a:r>
            <a:endParaRPr kumimoji="0" lang="en-US" sz="2600" b="0" i="0" u="none" strike="noStrike" kern="1200" cap="none" spc="-5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Image result for cap theor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60" y="3124208"/>
            <a:ext cx="6315075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019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267208" y="152400"/>
            <a:ext cx="4724392" cy="381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zh-CN" altLang="en-US" sz="2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实际应用的异步分布式共识协议</a:t>
            </a:r>
          </a:p>
        </p:txBody>
      </p:sp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152516" y="914466"/>
            <a:ext cx="8762770" cy="5029068"/>
          </a:xfrm>
        </p:spPr>
        <p:txBody>
          <a:bodyPr/>
          <a:lstStyle/>
          <a:p>
            <a:pPr>
              <a:spcBef>
                <a:spcPts val="1200"/>
              </a:spcBef>
              <a:buClr>
                <a:srgbClr val="FF0000"/>
              </a:buClr>
            </a:pP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Paxos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协议：由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Lamport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提出，得到了广泛应用：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Chubby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Spanner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Zookeepr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，腾讯的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PaxosStore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>
                <a:hlinkClick r:id="rId3"/>
              </a:rPr>
              <a:t>https://github.com/Tencent/paxosstore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  <a:buClr>
                <a:srgbClr val="FF0000"/>
              </a:buClr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Raft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协议：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Stanford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大学的博士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Diego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Ongaro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年提出的，并作为自己的博士论文。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Diego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觉得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Paxos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太难理解、太难用于教学了，所以设计了更容易理解的分布式共识协议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Raft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。（大量开源实现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https://raft.github.io/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  <a:buClr>
                <a:srgbClr val="FF0000"/>
              </a:buClr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Paxos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协议和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Raft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协议只针对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Fail-Stop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故障模式，可以容忍不超过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的失效节点。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  <a:buClr>
                <a:srgbClr val="FF0000"/>
              </a:buClr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Paxos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Raft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协议并不违背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FLP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定理，因为它们都只保证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共识性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合法性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，不完全保证终止性（在极小的概率下协议无法终止）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83469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267208" y="152400"/>
            <a:ext cx="4724392" cy="381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zh-CN" altLang="en-US" sz="2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实际应用的异步分布式共识协议</a:t>
            </a:r>
          </a:p>
        </p:txBody>
      </p:sp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152516" y="914466"/>
            <a:ext cx="8762770" cy="5029068"/>
          </a:xfrm>
        </p:spPr>
        <p:txBody>
          <a:bodyPr/>
          <a:lstStyle/>
          <a:p>
            <a:pPr>
              <a:spcBef>
                <a:spcPts val="1200"/>
              </a:spcBef>
              <a:buClr>
                <a:srgbClr val="FF0000"/>
              </a:buClr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PBFT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协议：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Practical Byzantine Fault Tolerance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协议，可以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容忍不超过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n/3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的节点产生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Byzantine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故障。现在被广泛用在私有区块链（如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Hyperledger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  <a:buClr>
                <a:srgbClr val="FF0000"/>
              </a:buClr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比特币、以太坊（公有链）中的分布式共识协议：基于工作量证明（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Proof of Work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POW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），基本思想：谁赌赢了听谁的；这次赌博的结果将作为下一次赌博的输入；每个参与者都有逐利特性。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  <a:buClr>
                <a:srgbClr val="FF0000"/>
              </a:buClr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链中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的分布式共识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协议支持成百上千万个节点，节点可以自由加入和退出；可以容忍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不超过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Byzantine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失效节点。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  <a:buClr>
                <a:srgbClr val="FF0000"/>
              </a:buClr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这些协议也都不违背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FLP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定理，因为也只保证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合法性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，不完全保证终止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性。（比如比特币的分叉现象）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  <a:buClr>
                <a:srgbClr val="FF0000"/>
              </a:buClr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5629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5257800" y="152400"/>
            <a:ext cx="3733800" cy="381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zh-CN" altLang="en-US" sz="2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抽象理论模型</a:t>
            </a:r>
          </a:p>
        </p:txBody>
      </p:sp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304912" y="914466"/>
            <a:ext cx="8762770" cy="5029068"/>
          </a:xfrm>
        </p:spPr>
        <p:txBody>
          <a:bodyPr/>
          <a:lstStyle/>
          <a:p>
            <a:pPr marL="0" indent="0">
              <a:spcAft>
                <a:spcPts val="1200"/>
              </a:spcAft>
              <a:buClr>
                <a:srgbClr val="FF0000"/>
              </a:buClr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设计分布式系统、分布式协议时使用的抽象模型，从以下四个方面进行定义：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rgbClr val="FF0000"/>
              </a:buClr>
            </a:pPr>
            <a:r>
              <a:rPr lang="zh-CN" altLang="en-US" sz="2400" dirty="0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交互模式</a:t>
            </a:r>
            <a:endParaRPr lang="en-US" altLang="zh-CN" sz="2400" dirty="0" smtClean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FF0000"/>
              </a:buClr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定义了在算法运行期间哪些节点之间有消息传递动作；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FF0000"/>
              </a:buClr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定义了通信模式：同步模式、异步模式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rgbClr val="FF0000"/>
              </a:buClr>
            </a:pPr>
            <a:r>
              <a:rPr lang="zh-CN" altLang="en-US" sz="2400" dirty="0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信道故障模式</a:t>
            </a:r>
            <a:endParaRPr lang="en-US" altLang="zh-CN" sz="2400" dirty="0" smtClean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FF0000"/>
              </a:buClr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消息是否会丢失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FF0000"/>
              </a:buClr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消息是否会乱序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FF0000"/>
              </a:buClr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消息传输延迟的上限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rgbClr val="FF0000"/>
              </a:buClr>
            </a:pPr>
            <a:r>
              <a:rPr lang="zh-CN" altLang="en-US" sz="2400" dirty="0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节点故障模式</a:t>
            </a:r>
            <a:endParaRPr lang="en-US" altLang="zh-CN" sz="2400" dirty="0" smtClean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FF0000"/>
              </a:buClr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失效停止模式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FF0000"/>
              </a:buClr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失效停止重启模式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FF0000"/>
              </a:buClr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拜占庭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(Byzantine)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rgbClr val="FF0000"/>
              </a:buClr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FF0000"/>
              </a:buClr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2063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5257800" y="152400"/>
            <a:ext cx="3733800" cy="381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zh-CN" altLang="en-US" sz="2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交互模式</a:t>
            </a:r>
          </a:p>
        </p:txBody>
      </p:sp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304912" y="914466"/>
            <a:ext cx="8762770" cy="5029068"/>
          </a:xfrm>
        </p:spPr>
        <p:txBody>
          <a:bodyPr/>
          <a:lstStyle/>
          <a:p>
            <a:pPr>
              <a:buClr>
                <a:srgbClr val="FF0000"/>
              </a:buClr>
            </a:pPr>
            <a:r>
              <a:rPr lang="zh-CN" altLang="en-US" sz="2400" dirty="0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节点间的好友模式</a:t>
            </a:r>
            <a:endParaRPr lang="en-US" altLang="zh-CN" sz="2400" dirty="0" smtClean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FF0000"/>
              </a:buClr>
            </a:pP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全连接网络：每个节点可以向其他所有节点发送消息，也可以接收来自于其他任意节点的消息。</a:t>
            </a:r>
            <a:endParaRPr lang="en-US" altLang="zh-CN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FF0000"/>
              </a:buClr>
            </a:pP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受限连接网络：每个节点只向协议规定的部分节点发送消息，只接收来自于部分节点的消息</a:t>
            </a:r>
            <a:endParaRPr lang="en-US" altLang="zh-CN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rgbClr val="FF0000"/>
              </a:buClr>
            </a:pPr>
            <a:r>
              <a:rPr lang="zh-CN" altLang="en-US" sz="2400" dirty="0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同步交互模式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FF0000"/>
              </a:buClr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节点间的交互按周期进行，每个周期包含一次消息发送、和消息接收过程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FF0000"/>
              </a:buClr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隐含地对节点物理时钟的同步、消息传输最大延迟、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消息最大处理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时间做了假设。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rgbClr val="FF0000"/>
              </a:buClr>
            </a:pPr>
            <a:r>
              <a:rPr lang="zh-CN" altLang="en-US" sz="2400" dirty="0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异步交互模式</a:t>
            </a:r>
            <a:endParaRPr lang="en-US" altLang="zh-CN" sz="2400" dirty="0" smtClean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FF0000"/>
              </a:buClr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节点可以在任意时刻发送消息，也可以在任意时刻接收消息。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FF0000"/>
              </a:buClr>
            </a:pP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消息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传输延迟和消息处理时间没有任何假设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FF0000"/>
              </a:buClr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95862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5257800" y="152400"/>
            <a:ext cx="3733800" cy="381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zh-CN" altLang="en-US" sz="2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信道故障模式</a:t>
            </a:r>
          </a:p>
        </p:txBody>
      </p:sp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304912" y="914466"/>
            <a:ext cx="8762770" cy="5029068"/>
          </a:xfrm>
        </p:spPr>
        <p:txBody>
          <a:bodyPr/>
          <a:lstStyle/>
          <a:p>
            <a:pPr>
              <a:buClr>
                <a:srgbClr val="FF0000"/>
              </a:buClr>
            </a:pPr>
            <a:r>
              <a:rPr lang="zh-CN" altLang="en-US" sz="2800" dirty="0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信道故障模式</a:t>
            </a:r>
            <a:endParaRPr lang="en-US" altLang="zh-CN" sz="2800" dirty="0" smtClean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FF0000"/>
              </a:buClr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消息是否会丢失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FF0000"/>
              </a:buClr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消息是否会乱序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FF0000"/>
              </a:buClr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消息传输延迟的是否有上限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FF0000"/>
              </a:buClr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19654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5257800" y="152400"/>
            <a:ext cx="3733800" cy="381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zh-CN" altLang="en-US" sz="2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节点故障模式</a:t>
            </a:r>
          </a:p>
        </p:txBody>
      </p:sp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304912" y="914466"/>
            <a:ext cx="8762770" cy="5029068"/>
          </a:xfrm>
        </p:spPr>
        <p:txBody>
          <a:bodyPr/>
          <a:lstStyle/>
          <a:p>
            <a:pPr>
              <a:buClr>
                <a:srgbClr val="FF0000"/>
              </a:buClr>
            </a:pPr>
            <a:r>
              <a:rPr lang="zh-CN" altLang="en-US" sz="2400" dirty="0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失效停止模式</a:t>
            </a:r>
            <a:r>
              <a:rPr lang="en-US" altLang="zh-CN" sz="2400" dirty="0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(Fail-Stop Failure or Crash Failure)</a:t>
            </a:r>
          </a:p>
          <a:p>
            <a:pPr marL="0" indent="0">
              <a:buClr>
                <a:srgbClr val="FF0000"/>
              </a:buClr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）节点一旦发生故障就停止工作，故障期间不发送任何消息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Clr>
                <a:srgbClr val="FF0000"/>
              </a:buClr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）有的分布式协议也允许节点崩溃后可以重新启动，再次上线。此时节点崩溃之前内存中的状态全部消失，但持久化到非易失存储器中的状态还可以恢复。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Clr>
                <a:srgbClr val="FF0000"/>
              </a:buClr>
              <a:buNone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rgbClr val="FF0000"/>
              </a:buClr>
            </a:pPr>
            <a:r>
              <a:rPr lang="zh-CN" altLang="en-US" sz="2400" dirty="0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拜占庭模式</a:t>
            </a:r>
            <a:r>
              <a:rPr lang="en-US" altLang="zh-CN" sz="2400" dirty="0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(Byzantine </a:t>
            </a:r>
            <a:r>
              <a:rPr lang="en-US" altLang="zh-CN" sz="2400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Failure</a:t>
            </a:r>
            <a:r>
              <a:rPr lang="en-US" altLang="zh-CN" sz="2400" dirty="0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400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Clr>
                <a:srgbClr val="FF0000"/>
              </a:buClr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）节点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一旦发生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故障就有可能做出任意动作，例如发送非协议规定的错误消息，甚至故意扰乱分布式系统的消息。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Clr>
                <a:srgbClr val="FF0000"/>
              </a:buClr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）网络安全系统设计多采用拜占庭模式，此时认为节点完全被黑客控制了。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Clr>
                <a:srgbClr val="FF0000"/>
              </a:buClr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）一些安全系数要求极高的分布式系统设计中，也采用拜占庭模式。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FF0000"/>
              </a:buClr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08752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5257800" y="152400"/>
            <a:ext cx="3733800" cy="381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zh-CN" altLang="en-US" sz="2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物理时钟的同步问题</a:t>
            </a:r>
          </a:p>
        </p:txBody>
      </p:sp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304912" y="914466"/>
            <a:ext cx="8762770" cy="5029068"/>
          </a:xfrm>
        </p:spPr>
        <p:txBody>
          <a:bodyPr/>
          <a:lstStyle/>
          <a:p>
            <a:pPr>
              <a:spcBef>
                <a:spcPts val="1200"/>
              </a:spcBef>
              <a:buClr>
                <a:srgbClr val="FF0000"/>
              </a:buClr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每个节点有自己独立的物理时钟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  <a:buClr>
                <a:srgbClr val="FF0000"/>
              </a:buClr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由于硬件问题，不同节点的物理时钟精度不一样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  <a:buClr>
                <a:srgbClr val="FF0000"/>
              </a:buClr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节点的物理时钟还容易受到温度、使用年限、震动、辐射等环境因素影响。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  <a:buClr>
                <a:srgbClr val="FF0000"/>
              </a:buClr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即便开始做了时钟同步，随着时间的推移，不同节点物理时钟之间的差异逐渐增大，最后超出了误差范围。（失同步）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29941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5257800" y="152400"/>
            <a:ext cx="3733800" cy="381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zh-CN" altLang="en-US" sz="2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为什么要时钟同步？</a:t>
            </a:r>
          </a:p>
        </p:txBody>
      </p:sp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304912" y="914466"/>
            <a:ext cx="8762770" cy="5029068"/>
          </a:xfrm>
        </p:spPr>
        <p:txBody>
          <a:bodyPr/>
          <a:lstStyle/>
          <a:p>
            <a:pPr>
              <a:spcBef>
                <a:spcPts val="1200"/>
              </a:spcBef>
              <a:buClr>
                <a:srgbClr val="FF0000"/>
              </a:buClr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每个节点有自己独立的物理时钟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  <a:buClr>
                <a:srgbClr val="FF0000"/>
              </a:buClr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由于硬件问题，不同节点的物理时钟精度不一样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  <a:buClr>
                <a:srgbClr val="FF0000"/>
              </a:buClr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节点的物理时钟还容易受到温度、使用年限、震动、辐射等环境因素影响。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  <a:buClr>
                <a:srgbClr val="FF0000"/>
              </a:buClr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即便开始做了时钟同步，随着时间的推移，不同节点物理时钟之间的差异逐渐增大，最后超出了误差范围。（失同步）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06566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33713"/>
            <a:ext cx="8763000" cy="609526"/>
          </a:xfrm>
        </p:spPr>
        <p:txBody>
          <a:bodyPr/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分布式程序编辑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编译的应用场景</a:t>
            </a:r>
            <a:endParaRPr lang="en-US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4831831"/>
            <a:ext cx="8763000" cy="730713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  <a:defRPr/>
            </a:pPr>
            <a:r>
              <a:rPr lang="en-US" sz="3200" dirty="0"/>
              <a:t>2143 &lt; 2144 </a:t>
            </a:r>
            <a:r>
              <a:rPr lang="en-US" sz="3200" dirty="0">
                <a:sym typeface="Wingdings"/>
              </a:rPr>
              <a:t> </a:t>
            </a:r>
            <a:r>
              <a:rPr lang="zh-CN" altLang="en-US" sz="3200" dirty="0" smtClean="0">
                <a:sym typeface="Wingdings"/>
              </a:rPr>
              <a:t>编译器并未编译最新的源程序版本</a:t>
            </a:r>
            <a:endParaRPr lang="en-US" sz="3200" b="1" dirty="0">
              <a:solidFill>
                <a:srgbClr val="FF0000"/>
              </a:solidFill>
              <a:sym typeface="Wingdings"/>
            </a:endParaRPr>
          </a:p>
        </p:txBody>
      </p:sp>
      <p:pic>
        <p:nvPicPr>
          <p:cNvPr id="40963" name="Picture 6" descr="06-0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45866"/>
            <a:ext cx="8651029" cy="222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65827" y="4016622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Arial" charset="0"/>
                <a:ea typeface="Arial" charset="0"/>
                <a:cs typeface="Arial" charset="0"/>
              </a:rPr>
              <a:t>Physical time </a:t>
            </a:r>
            <a:r>
              <a:rPr lang="en-US" sz="1800">
                <a:latin typeface="Arial" charset="0"/>
                <a:ea typeface="Arial" charset="0"/>
                <a:cs typeface="Arial" charset="0"/>
                <a:sym typeface="Wingdings"/>
              </a:rPr>
              <a:t></a:t>
            </a:r>
            <a:endParaRPr lang="en-US" sz="18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57800" y="152400"/>
            <a:ext cx="3733800" cy="381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zh-CN" altLang="en-US" sz="2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时钟同步的需求</a:t>
            </a:r>
          </a:p>
        </p:txBody>
      </p:sp>
    </p:spTree>
    <p:extLst>
      <p:ext uri="{BB962C8B-B14F-4D97-AF65-F5344CB8AC3E}">
        <p14:creationId xmlns:p14="http://schemas.microsoft.com/office/powerpoint/2010/main" val="323199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7023</TotalTime>
  <Pages>0</Pages>
  <Words>2876</Words>
  <Characters>0</Characters>
  <Application>Microsoft Office PowerPoint</Application>
  <DocSecurity>0</DocSecurity>
  <PresentationFormat>全屏显示(4:3)</PresentationFormat>
  <Lines>0</Lines>
  <Paragraphs>288</Paragraphs>
  <Slides>29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Gill Sans</vt:lpstr>
      <vt:lpstr>楷体</vt:lpstr>
      <vt:lpstr>Wingdings</vt:lpstr>
      <vt:lpstr>Arial</vt:lpstr>
      <vt:lpstr>Arial Unicode MS</vt:lpstr>
      <vt:lpstr>微软雅黑</vt:lpstr>
      <vt:lpstr>宋体</vt:lpstr>
      <vt:lpstr>黑体</vt:lpstr>
      <vt:lpstr>ＭＳ Ｐゴシック</vt:lpstr>
      <vt:lpstr>Calibri</vt:lpstr>
      <vt:lpstr>Courier New</vt:lpstr>
      <vt:lpstr>默认设计模板</vt:lpstr>
      <vt:lpstr>1_默认设计模板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分布式程序编辑-编译的应用场景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unicorners</dc:creator>
  <cp:lastModifiedBy>123</cp:lastModifiedBy>
  <cp:revision>562</cp:revision>
  <dcterms:created xsi:type="dcterms:W3CDTF">2014-10-20T22:31:32Z</dcterms:created>
  <dcterms:modified xsi:type="dcterms:W3CDTF">2019-06-10T02:45:46Z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2052-10.1.0.5346</vt:lpwstr>
  </property>
</Properties>
</file>